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71" r:id="rId6"/>
    <p:sldId id="260" r:id="rId7"/>
    <p:sldId id="277" r:id="rId8"/>
    <p:sldId id="261" r:id="rId9"/>
    <p:sldId id="273" r:id="rId10"/>
    <p:sldId id="274" r:id="rId11"/>
    <p:sldId id="275" r:id="rId12"/>
    <p:sldId id="276" r:id="rId13"/>
    <p:sldId id="262" r:id="rId14"/>
    <p:sldId id="263" r:id="rId15"/>
    <p:sldId id="264" r:id="rId16"/>
    <p:sldId id="265" r:id="rId17"/>
    <p:sldId id="272" r:id="rId18"/>
    <p:sldId id="266" r:id="rId19"/>
    <p:sldId id="267" r:id="rId20"/>
    <p:sldId id="268" r:id="rId21"/>
    <p:sldId id="270" r:id="rId22"/>
    <p:sldId id="269"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1pPr>
    <a:lvl2pPr marL="0" marR="0" indent="3429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2pPr>
    <a:lvl3pPr marL="0" marR="0" indent="6858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3pPr>
    <a:lvl4pPr marL="0" marR="0" indent="10287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4pPr>
    <a:lvl5pPr marL="0" marR="0" indent="13716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5pPr>
    <a:lvl6pPr marL="0" marR="0" indent="17145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6pPr>
    <a:lvl7pPr marL="0" marR="0" indent="20574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7pPr>
    <a:lvl8pPr marL="0" marR="0" indent="24003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8pPr>
    <a:lvl9pPr marL="0" marR="0" indent="274320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ヒラギノ角ゴ ProN W3"/>
          <a:ea typeface="ヒラギノ角ゴ ProN W3"/>
          <a:cs typeface="ヒラギノ角ゴ ProN W3"/>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ヒラギノ角ゴ ProN W3"/>
          <a:ea typeface="ヒラギノ角ゴ ProN W3"/>
          <a:cs typeface="ヒラギノ角ゴ ProN W3"/>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ヒラギノ角ゴ ProN W6"/>
          <a:ea typeface="ヒラギノ角ゴ ProN W6"/>
          <a:cs typeface="ヒラギノ角ゴ ProN W6"/>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ヒラギノ角ゴ ProN W3"/>
          <a:ea typeface="ヒラギノ角ゴ ProN W3"/>
          <a:cs typeface="ヒラギノ角ゴ ProN W3"/>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ヒラギノ角ゴ ProN W6"/>
          <a:ea typeface="ヒラギノ角ゴ ProN W6"/>
          <a:cs typeface="ヒラギノ角ゴ ProN W6"/>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ヒラギノ角ゴ ProN W6"/>
          <a:ea typeface="ヒラギノ角ゴ ProN W6"/>
          <a:cs typeface="ヒラギノ角ゴ ProN W6"/>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ヒラギノ角ゴ ProN W3"/>
          <a:ea typeface="ヒラギノ角ゴ ProN W3"/>
          <a:cs typeface="ヒラギノ角ゴ ProN W3"/>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ヒラギノ角ゴ ProN W3"/>
          <a:ea typeface="ヒラギノ角ゴ ProN W3"/>
          <a:cs typeface="ヒラギノ角ゴ ProN W3"/>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880" y="-10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1143000" y="685800"/>
            <a:ext cx="4572000" cy="3429000"/>
          </a:xfrm>
          <a:prstGeom prst="rect">
            <a:avLst/>
          </a:prstGeom>
        </p:spPr>
        <p:txBody>
          <a:bodyPr/>
          <a:lstStyle/>
          <a:p>
            <a:endParaRPr/>
          </a:p>
        </p:txBody>
      </p:sp>
      <p:sp>
        <p:nvSpPr>
          <p:cNvPr id="273" name="Shape 27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73827344"/>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amp; サブタイトル">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13067109" y="2768203"/>
            <a:ext cx="5929313" cy="7911704"/>
          </a:xfrm>
          <a:prstGeom prst="rect">
            <a:avLst/>
          </a:prstGeom>
        </p:spPr>
        <p:txBody>
          <a:bodyPr lIns="91439" tIns="45719" rIns="91439" bIns="45719" anchor="t"/>
          <a:lstStyle/>
          <a:p>
            <a:endParaRPr/>
          </a:p>
        </p:txBody>
      </p:sp>
      <p:sp>
        <p:nvSpPr>
          <p:cNvPr id="88" name="Shape 88"/>
          <p:cNvSpPr>
            <a:spLocks noGrp="1"/>
          </p:cNvSpPr>
          <p:nvPr>
            <p:ph type="title"/>
          </p:nvPr>
        </p:nvSpPr>
        <p:spPr>
          <a:xfrm>
            <a:off x="3940968" y="1982390"/>
            <a:ext cx="8251032" cy="4643439"/>
          </a:xfrm>
          <a:prstGeom prst="rect">
            <a:avLst/>
          </a:prstGeom>
        </p:spPr>
        <p:txBody>
          <a:bodyPr anchor="b"/>
          <a:lstStyle>
            <a:lvl1pPr>
              <a:defRPr sz="9800"/>
            </a:lvl1pPr>
          </a:lstStyle>
          <a:p>
            <a:r>
              <a:t>Title Text</a:t>
            </a:r>
          </a:p>
        </p:txBody>
      </p:sp>
      <p:sp>
        <p:nvSpPr>
          <p:cNvPr id="89" name="Shape 89"/>
          <p:cNvSpPr>
            <a:spLocks noGrp="1"/>
          </p:cNvSpPr>
          <p:nvPr>
            <p:ph type="body" sz="quarter" idx="1"/>
          </p:nvPr>
        </p:nvSpPr>
        <p:spPr>
          <a:xfrm>
            <a:off x="3940968" y="6732984"/>
            <a:ext cx="8251032" cy="4643438"/>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画像（縦長、反射）">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13067109" y="2768203"/>
            <a:ext cx="5929313" cy="7911704"/>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3940968" y="1982390"/>
            <a:ext cx="8251032" cy="4643439"/>
          </a:xfrm>
          <a:prstGeom prst="rect">
            <a:avLst/>
          </a:prstGeom>
        </p:spPr>
        <p:txBody>
          <a:bodyPr anchor="b"/>
          <a:lstStyle>
            <a:lvl1pPr>
              <a:defRPr sz="9800"/>
            </a:lvl1pPr>
          </a:lstStyle>
          <a:p>
            <a:r>
              <a:t>Title Text</a:t>
            </a:r>
          </a:p>
        </p:txBody>
      </p:sp>
      <p:sp>
        <p:nvSpPr>
          <p:cNvPr id="99" name="Shape 99"/>
          <p:cNvSpPr>
            <a:spLocks noGrp="1"/>
          </p:cNvSpPr>
          <p:nvPr>
            <p:ph type="body" sz="quarter" idx="1"/>
          </p:nvPr>
        </p:nvSpPr>
        <p:spPr>
          <a:xfrm>
            <a:off x="3940968" y="6732984"/>
            <a:ext cx="8251032" cy="4643438"/>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13138546" y="4054078"/>
            <a:ext cx="5768579" cy="7697391"/>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quarter" idx="1"/>
          </p:nvPr>
        </p:nvSpPr>
        <p:spPr>
          <a:xfrm>
            <a:off x="4833937" y="3893343"/>
            <a:ext cx="7090173" cy="8036720"/>
          </a:xfrm>
          <a:prstGeom prst="rect">
            <a:avLst/>
          </a:prstGeom>
        </p:spPr>
        <p:txBody>
          <a:bodyPr/>
          <a:lstStyle>
            <a:lvl1pPr marL="997603" indent="-680103">
              <a:spcBef>
                <a:spcPts val="5300"/>
              </a:spcBef>
              <a:defRPr sz="4400"/>
            </a:lvl1pPr>
            <a:lvl2pPr marL="1442103" indent="-680103">
              <a:spcBef>
                <a:spcPts val="5300"/>
              </a:spcBef>
              <a:defRPr sz="4400"/>
            </a:lvl2pPr>
            <a:lvl3pPr marL="1886603" indent="-680103">
              <a:spcBef>
                <a:spcPts val="5300"/>
              </a:spcBef>
              <a:defRPr sz="4400"/>
            </a:lvl3pPr>
            <a:lvl4pPr marL="2331103" indent="-680103">
              <a:spcBef>
                <a:spcPts val="5300"/>
              </a:spcBef>
              <a:defRPr sz="4400"/>
            </a:lvl4pPr>
            <a:lvl5pPr marL="2775603" indent="-680103">
              <a:spcBef>
                <a:spcPts val="5300"/>
              </a:spcBef>
              <a:defRPr sz="44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タイトル &amp; 箇条書き（左）">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quarter" idx="1"/>
          </p:nvPr>
        </p:nvSpPr>
        <p:spPr>
          <a:xfrm>
            <a:off x="4833937" y="3893343"/>
            <a:ext cx="7090173" cy="8036720"/>
          </a:xfrm>
          <a:prstGeom prst="rect">
            <a:avLst/>
          </a:prstGeom>
        </p:spPr>
        <p:txBody>
          <a:bodyPr/>
          <a:lstStyle>
            <a:lvl1pPr marL="997603" indent="-680103">
              <a:spcBef>
                <a:spcPts val="5300"/>
              </a:spcBef>
              <a:defRPr sz="4400"/>
            </a:lvl1pPr>
            <a:lvl2pPr marL="1442103" indent="-680103">
              <a:spcBef>
                <a:spcPts val="5300"/>
              </a:spcBef>
              <a:defRPr sz="4400"/>
            </a:lvl2pPr>
            <a:lvl3pPr marL="1886603" indent="-680103">
              <a:spcBef>
                <a:spcPts val="5300"/>
              </a:spcBef>
              <a:defRPr sz="4400"/>
            </a:lvl3pPr>
            <a:lvl4pPr marL="2331103" indent="-680103">
              <a:spcBef>
                <a:spcPts val="5300"/>
              </a:spcBef>
              <a:defRPr sz="4400"/>
            </a:lvl4pPr>
            <a:lvl5pPr marL="2775603" indent="-680103">
              <a:spcBef>
                <a:spcPts val="5300"/>
              </a:spcBef>
              <a:defRPr sz="44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タイトル &amp; 箇条書き（右）">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13977937" y="3893343"/>
            <a:ext cx="5572126" cy="8036720"/>
          </a:xfrm>
          <a:prstGeom prst="rect">
            <a:avLst/>
          </a:prstGeom>
        </p:spPr>
        <p:txBody>
          <a:bodyPr/>
          <a:lstStyle>
            <a:lvl1pPr marL="997603" indent="-680103">
              <a:spcBef>
                <a:spcPts val="5300"/>
              </a:spcBef>
              <a:defRPr sz="4400"/>
            </a:lvl1pPr>
            <a:lvl2pPr marL="1442103" indent="-680103">
              <a:spcBef>
                <a:spcPts val="5300"/>
              </a:spcBef>
              <a:defRPr sz="4400"/>
            </a:lvl2pPr>
            <a:lvl3pPr marL="1886603" indent="-680103">
              <a:spcBef>
                <a:spcPts val="5300"/>
              </a:spcBef>
              <a:defRPr sz="4400"/>
            </a:lvl3pPr>
            <a:lvl4pPr marL="2331103" indent="-680103">
              <a:spcBef>
                <a:spcPts val="5300"/>
              </a:spcBef>
              <a:defRPr sz="4400"/>
            </a:lvl4pPr>
            <a:lvl5pPr marL="2775603" indent="-680103">
              <a:spcBef>
                <a:spcPts val="5300"/>
              </a:spcBef>
              <a:defRPr sz="44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箇条書き">
    <p:bg>
      <p:bgPr>
        <a:solidFill>
          <a:srgbClr val="000000"/>
        </a:solidFill>
        <a:effectLst/>
      </p:bgPr>
    </p:bg>
    <p:spTree>
      <p:nvGrpSpPr>
        <p:cNvPr id="1" name=""/>
        <p:cNvGrpSpPr/>
        <p:nvPr/>
      </p:nvGrpSpPr>
      <p:grpSpPr>
        <a:xfrm>
          <a:off x="0" y="0"/>
          <a:ext cx="0" cy="0"/>
          <a:chOff x="0" y="0"/>
          <a:chExt cx="0" cy="0"/>
        </a:xfrm>
      </p:grpSpPr>
      <p:sp>
        <p:nvSpPr>
          <p:cNvPr id="135" name="Shape 135"/>
          <p:cNvSpPr>
            <a:spLocks noGrp="1"/>
          </p:cNvSpPr>
          <p:nvPr>
            <p:ph type="body" idx="1"/>
          </p:nvPr>
        </p:nvSpPr>
        <p:spPr>
          <a:xfrm>
            <a:off x="4833937" y="1785937"/>
            <a:ext cx="14733985" cy="10161985"/>
          </a:xfrm>
          <a:prstGeom prst="rect">
            <a:avLst/>
          </a:prstGeom>
        </p:spPr>
        <p:txBody>
          <a:bodyPr lIns="53578" tIns="53578" rIns="53578" bIns="53578"/>
          <a:lstStyle>
            <a:lvl1pPr marL="862263" indent="-608263">
              <a:spcBef>
                <a:spcPts val="6600"/>
              </a:spcBef>
              <a:defRPr sz="5200">
                <a:solidFill>
                  <a:srgbClr val="FFFFFF"/>
                </a:solidFill>
                <a:latin typeface="Gill Sans"/>
                <a:ea typeface="Gill Sans"/>
                <a:cs typeface="Gill Sans"/>
                <a:sym typeface="Gill Sans"/>
              </a:defRPr>
            </a:lvl1pPr>
            <a:lvl2pPr marL="1205163" indent="-608263">
              <a:spcBef>
                <a:spcPts val="6600"/>
              </a:spcBef>
              <a:defRPr sz="5200">
                <a:solidFill>
                  <a:srgbClr val="FFFFFF"/>
                </a:solidFill>
                <a:latin typeface="Gill Sans"/>
                <a:ea typeface="Gill Sans"/>
                <a:cs typeface="Gill Sans"/>
                <a:sym typeface="Gill Sans"/>
              </a:defRPr>
            </a:lvl2pPr>
            <a:lvl3pPr marL="1548063" indent="-608263">
              <a:spcBef>
                <a:spcPts val="6600"/>
              </a:spcBef>
              <a:defRPr sz="5200">
                <a:solidFill>
                  <a:srgbClr val="FFFFFF"/>
                </a:solidFill>
                <a:latin typeface="Gill Sans"/>
                <a:ea typeface="Gill Sans"/>
                <a:cs typeface="Gill Sans"/>
                <a:sym typeface="Gill Sans"/>
              </a:defRPr>
            </a:lvl3pPr>
            <a:lvl4pPr marL="1903663" indent="-608263">
              <a:spcBef>
                <a:spcPts val="6600"/>
              </a:spcBef>
              <a:defRPr sz="5200">
                <a:solidFill>
                  <a:srgbClr val="FFFFFF"/>
                </a:solidFill>
                <a:latin typeface="Gill Sans"/>
                <a:ea typeface="Gill Sans"/>
                <a:cs typeface="Gill Sans"/>
                <a:sym typeface="Gill Sans"/>
              </a:defRPr>
            </a:lvl4pPr>
            <a:lvl5pPr marL="2246563" indent="-608263">
              <a:spcBef>
                <a:spcPts val="6600"/>
              </a:spcBef>
              <a:defRPr sz="52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xfrm>
            <a:off x="11983442" y="13108781"/>
            <a:ext cx="399257" cy="424657"/>
          </a:xfrm>
          <a:prstGeom prst="rect">
            <a:avLst/>
          </a:prstGeom>
        </p:spPr>
        <p:txBody>
          <a:bodyPr lIns="53578" tIns="53578" rIns="53578" bIns="53578"/>
          <a:lstStyle>
            <a:lvl1pPr>
              <a:defRPr sz="2200">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copy 7">
    <p:spTree>
      <p:nvGrpSpPr>
        <p:cNvPr id="1" name=""/>
        <p:cNvGrpSpPr/>
        <p:nvPr/>
      </p:nvGrpSpPr>
      <p:grpSpPr>
        <a:xfrm>
          <a:off x="0" y="0"/>
          <a:ext cx="0" cy="0"/>
          <a:chOff x="0" y="0"/>
          <a:chExt cx="0" cy="0"/>
        </a:xfrm>
      </p:grpSpPr>
      <p:sp>
        <p:nvSpPr>
          <p:cNvPr id="143" name="Shape 143"/>
          <p:cNvSpPr>
            <a:spLocks noGrp="1"/>
          </p:cNvSpPr>
          <p:nvPr>
            <p:ph type="title"/>
          </p:nvPr>
        </p:nvSpPr>
        <p:spPr>
          <a:xfrm>
            <a:off x="4833937" y="357187"/>
            <a:ext cx="14716126" cy="1946673"/>
          </a:xfrm>
          <a:prstGeom prst="rect">
            <a:avLst/>
          </a:prstGeom>
        </p:spPr>
        <p:txBody>
          <a:bodyPr/>
          <a:lstStyle>
            <a:lvl1pPr>
              <a:defRPr>
                <a:latin typeface="+mj-lt"/>
                <a:ea typeface="+mj-ea"/>
                <a:cs typeface="+mj-cs"/>
                <a:sym typeface="ヒラギノ角ゴ Pro W6"/>
              </a:defRPr>
            </a:lvl1pPr>
          </a:lstStyle>
          <a:p>
            <a:r>
              <a:t>Title Text</a:t>
            </a:r>
          </a:p>
        </p:txBody>
      </p:sp>
      <p:sp>
        <p:nvSpPr>
          <p:cNvPr id="144" name="Shape 144"/>
          <p:cNvSpPr>
            <a:spLocks noGrp="1"/>
          </p:cNvSpPr>
          <p:nvPr>
            <p:ph type="body" idx="1"/>
          </p:nvPr>
        </p:nvSpPr>
        <p:spPr>
          <a:xfrm>
            <a:off x="4833937" y="2839640"/>
            <a:ext cx="14716126" cy="9786939"/>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152" name="Shape 152"/>
          <p:cNvSpPr>
            <a:spLocks noGrp="1"/>
          </p:cNvSpPr>
          <p:nvPr>
            <p:ph type="title"/>
          </p:nvPr>
        </p:nvSpPr>
        <p:spPr>
          <a:xfrm>
            <a:off x="4833937" y="357187"/>
            <a:ext cx="14716126" cy="1946673"/>
          </a:xfrm>
          <a:prstGeom prst="rect">
            <a:avLst/>
          </a:prstGeom>
        </p:spPr>
        <p:txBody>
          <a:bodyPr/>
          <a:lstStyle>
            <a:lvl1pPr>
              <a:defRPr>
                <a:latin typeface="+mj-lt"/>
                <a:ea typeface="+mj-ea"/>
                <a:cs typeface="+mj-cs"/>
                <a:sym typeface="ヒラギノ角ゴ Pro W6"/>
              </a:defRPr>
            </a:lvl1pPr>
          </a:lstStyle>
          <a:p>
            <a:r>
              <a:t>Title Text</a:t>
            </a:r>
          </a:p>
        </p:txBody>
      </p:sp>
      <p:sp>
        <p:nvSpPr>
          <p:cNvPr id="153" name="Shape 153"/>
          <p:cNvSpPr>
            <a:spLocks noGrp="1"/>
          </p:cNvSpPr>
          <p:nvPr>
            <p:ph type="body" idx="1"/>
          </p:nvPr>
        </p:nvSpPr>
        <p:spPr>
          <a:xfrm>
            <a:off x="4833937" y="2839640"/>
            <a:ext cx="14716126" cy="9786939"/>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タイトル &amp; 箇条書き コピー">
    <p:spTree>
      <p:nvGrpSpPr>
        <p:cNvPr id="1" name=""/>
        <p:cNvGrpSpPr/>
        <p:nvPr/>
      </p:nvGrpSpPr>
      <p:grpSpPr>
        <a:xfrm>
          <a:off x="0" y="0"/>
          <a:ext cx="0" cy="0"/>
          <a:chOff x="0" y="0"/>
          <a:chExt cx="0" cy="0"/>
        </a:xfrm>
      </p:grpSpPr>
      <p:pic>
        <p:nvPicPr>
          <p:cNvPr id="161"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1953" y="12032684"/>
            <a:ext cx="3518297" cy="1558301"/>
          </a:xfrm>
          <a:prstGeom prst="rect">
            <a:avLst/>
          </a:prstGeom>
          <a:ln w="12700">
            <a:miter lim="400000"/>
          </a:ln>
        </p:spPr>
      </p:pic>
      <p:sp>
        <p:nvSpPr>
          <p:cNvPr id="162" name="Shape 162"/>
          <p:cNvSpPr>
            <a:spLocks noGrp="1"/>
          </p:cNvSpPr>
          <p:nvPr>
            <p:ph type="title"/>
          </p:nvPr>
        </p:nvSpPr>
        <p:spPr>
          <a:prstGeom prst="rect">
            <a:avLst/>
          </a:prstGeom>
        </p:spPr>
        <p:txBody>
          <a:bodyPr/>
          <a:lstStyle/>
          <a:p>
            <a:r>
              <a:t>Title Text</a:t>
            </a:r>
          </a:p>
        </p:txBody>
      </p:sp>
      <p:sp>
        <p:nvSpPr>
          <p:cNvPr id="163" name="Shape 163"/>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164" name="Shape 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タイトル &amp; 箇条書き コピー 1">
    <p:spTree>
      <p:nvGrpSpPr>
        <p:cNvPr id="1" name=""/>
        <p:cNvGrpSpPr/>
        <p:nvPr/>
      </p:nvGrpSpPr>
      <p:grpSpPr>
        <a:xfrm>
          <a:off x="0" y="0"/>
          <a:ext cx="0" cy="0"/>
          <a:chOff x="0" y="0"/>
          <a:chExt cx="0" cy="0"/>
        </a:xfrm>
      </p:grpSpPr>
      <p:pic>
        <p:nvPicPr>
          <p:cNvPr id="171"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1953" y="12032684"/>
            <a:ext cx="3518297" cy="1558301"/>
          </a:xfrm>
          <a:prstGeom prst="rect">
            <a:avLst/>
          </a:prstGeom>
          <a:ln w="12700">
            <a:miter lim="400000"/>
          </a:ln>
        </p:spPr>
      </p:pic>
      <p:sp>
        <p:nvSpPr>
          <p:cNvPr id="172" name="Shape 172"/>
          <p:cNvSpPr>
            <a:spLocks noGrp="1"/>
          </p:cNvSpPr>
          <p:nvPr>
            <p:ph type="title"/>
          </p:nvPr>
        </p:nvSpPr>
        <p:spPr>
          <a:prstGeom prst="rect">
            <a:avLst/>
          </a:prstGeom>
        </p:spPr>
        <p:txBody>
          <a:bodyPr/>
          <a:lstStyle/>
          <a:p>
            <a:r>
              <a:t>Title Text</a:t>
            </a:r>
          </a:p>
        </p:txBody>
      </p:sp>
      <p:sp>
        <p:nvSpPr>
          <p:cNvPr id="173" name="Shape 173"/>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174" name="Shape 1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タイトル &amp; 箇条書き">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箇条書き コピー 1">
    <p:bg>
      <p:bgPr>
        <a:solidFill>
          <a:srgbClr val="000000"/>
        </a:solidFill>
        <a:effectLst/>
      </p:bgPr>
    </p:bg>
    <p:spTree>
      <p:nvGrpSpPr>
        <p:cNvPr id="1" name=""/>
        <p:cNvGrpSpPr/>
        <p:nvPr/>
      </p:nvGrpSpPr>
      <p:grpSpPr>
        <a:xfrm>
          <a:off x="0" y="0"/>
          <a:ext cx="0" cy="0"/>
          <a:chOff x="0" y="0"/>
          <a:chExt cx="0" cy="0"/>
        </a:xfrm>
      </p:grpSpPr>
      <p:sp>
        <p:nvSpPr>
          <p:cNvPr id="181" name="Shape 181"/>
          <p:cNvSpPr>
            <a:spLocks noGrp="1"/>
          </p:cNvSpPr>
          <p:nvPr>
            <p:ph type="body" idx="1"/>
          </p:nvPr>
        </p:nvSpPr>
        <p:spPr>
          <a:xfrm>
            <a:off x="4833937" y="1785937"/>
            <a:ext cx="14733985" cy="10161985"/>
          </a:xfrm>
          <a:prstGeom prst="rect">
            <a:avLst/>
          </a:prstGeom>
        </p:spPr>
        <p:txBody>
          <a:bodyPr lIns="53578" tIns="53578" rIns="53578" bIns="53578"/>
          <a:lstStyle>
            <a:lvl1pPr marL="862263" indent="-608263">
              <a:spcBef>
                <a:spcPts val="6600"/>
              </a:spcBef>
              <a:defRPr sz="5200">
                <a:solidFill>
                  <a:srgbClr val="FFFFFF"/>
                </a:solidFill>
                <a:latin typeface="Gill Sans"/>
                <a:ea typeface="Gill Sans"/>
                <a:cs typeface="Gill Sans"/>
                <a:sym typeface="Gill Sans"/>
              </a:defRPr>
            </a:lvl1pPr>
            <a:lvl2pPr marL="1205163" indent="-608263">
              <a:spcBef>
                <a:spcPts val="6600"/>
              </a:spcBef>
              <a:defRPr sz="5200">
                <a:solidFill>
                  <a:srgbClr val="FFFFFF"/>
                </a:solidFill>
                <a:latin typeface="Gill Sans"/>
                <a:ea typeface="Gill Sans"/>
                <a:cs typeface="Gill Sans"/>
                <a:sym typeface="Gill Sans"/>
              </a:defRPr>
            </a:lvl2pPr>
            <a:lvl3pPr marL="1548063" indent="-608263">
              <a:spcBef>
                <a:spcPts val="6600"/>
              </a:spcBef>
              <a:defRPr sz="5200">
                <a:solidFill>
                  <a:srgbClr val="FFFFFF"/>
                </a:solidFill>
                <a:latin typeface="Gill Sans"/>
                <a:ea typeface="Gill Sans"/>
                <a:cs typeface="Gill Sans"/>
                <a:sym typeface="Gill Sans"/>
              </a:defRPr>
            </a:lvl3pPr>
            <a:lvl4pPr marL="1903663" indent="-608263">
              <a:spcBef>
                <a:spcPts val="6600"/>
              </a:spcBef>
              <a:defRPr sz="5200">
                <a:solidFill>
                  <a:srgbClr val="FFFFFF"/>
                </a:solidFill>
                <a:latin typeface="Gill Sans"/>
                <a:ea typeface="Gill Sans"/>
                <a:cs typeface="Gill Sans"/>
                <a:sym typeface="Gill Sans"/>
              </a:defRPr>
            </a:lvl4pPr>
            <a:lvl5pPr marL="2246563" indent="-608263">
              <a:spcBef>
                <a:spcPts val="6600"/>
              </a:spcBef>
              <a:defRPr sz="52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sldNum" sz="quarter" idx="2"/>
          </p:nvPr>
        </p:nvSpPr>
        <p:spPr>
          <a:xfrm>
            <a:off x="11983442" y="13108781"/>
            <a:ext cx="399257" cy="424657"/>
          </a:xfrm>
          <a:prstGeom prst="rect">
            <a:avLst/>
          </a:prstGeom>
        </p:spPr>
        <p:txBody>
          <a:bodyPr lIns="53578" tIns="53578" rIns="53578" bIns="53578"/>
          <a:lstStyle>
            <a:lvl1pPr>
              <a:defRPr sz="2200">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タイトル &amp; 箇条書き コピー 2">
    <p:spTree>
      <p:nvGrpSpPr>
        <p:cNvPr id="1" name=""/>
        <p:cNvGrpSpPr/>
        <p:nvPr/>
      </p:nvGrpSpPr>
      <p:grpSpPr>
        <a:xfrm>
          <a:off x="0" y="0"/>
          <a:ext cx="0" cy="0"/>
          <a:chOff x="0" y="0"/>
          <a:chExt cx="0" cy="0"/>
        </a:xfrm>
      </p:grpSpPr>
      <p:pic>
        <p:nvPicPr>
          <p:cNvPr id="189"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1953" y="12032684"/>
            <a:ext cx="3518297" cy="1558301"/>
          </a:xfrm>
          <a:prstGeom prst="rect">
            <a:avLst/>
          </a:prstGeom>
          <a:ln w="12700">
            <a:miter lim="400000"/>
          </a:ln>
        </p:spPr>
      </p:pic>
      <p:sp>
        <p:nvSpPr>
          <p:cNvPr id="190" name="Shape 190"/>
          <p:cNvSpPr>
            <a:spLocks noGrp="1"/>
          </p:cNvSpPr>
          <p:nvPr>
            <p:ph type="title"/>
          </p:nvPr>
        </p:nvSpPr>
        <p:spPr>
          <a:prstGeom prst="rect">
            <a:avLst/>
          </a:prstGeom>
        </p:spPr>
        <p:txBody>
          <a:bodyPr/>
          <a:lstStyle/>
          <a:p>
            <a:r>
              <a:t>Title Text</a:t>
            </a:r>
          </a:p>
        </p:txBody>
      </p:sp>
      <p:sp>
        <p:nvSpPr>
          <p:cNvPr id="191" name="Shape 191"/>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192" name="Shape 1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タイトル &amp; 箇条書き コピー 3">
    <p:spTree>
      <p:nvGrpSpPr>
        <p:cNvPr id="1" name=""/>
        <p:cNvGrpSpPr/>
        <p:nvPr/>
      </p:nvGrpSpPr>
      <p:grpSpPr>
        <a:xfrm>
          <a:off x="0" y="0"/>
          <a:ext cx="0" cy="0"/>
          <a:chOff x="0" y="0"/>
          <a:chExt cx="0" cy="0"/>
        </a:xfrm>
      </p:grpSpPr>
      <p:pic>
        <p:nvPicPr>
          <p:cNvPr id="199"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1953" y="12032684"/>
            <a:ext cx="3518297" cy="1558301"/>
          </a:xfrm>
          <a:prstGeom prst="rect">
            <a:avLst/>
          </a:prstGeom>
          <a:ln w="12700">
            <a:miter lim="400000"/>
          </a:ln>
        </p:spPr>
      </p:pic>
      <p:sp>
        <p:nvSpPr>
          <p:cNvPr id="200" name="Shape 200"/>
          <p:cNvSpPr>
            <a:spLocks noGrp="1"/>
          </p:cNvSpPr>
          <p:nvPr>
            <p:ph type="title"/>
          </p:nvPr>
        </p:nvSpPr>
        <p:spPr>
          <a:prstGeom prst="rect">
            <a:avLst/>
          </a:prstGeom>
        </p:spPr>
        <p:txBody>
          <a:bodyPr/>
          <a:lstStyle/>
          <a:p>
            <a:r>
              <a:t>Title Text</a:t>
            </a:r>
          </a:p>
        </p:txBody>
      </p:sp>
      <p:sp>
        <p:nvSpPr>
          <p:cNvPr id="201" name="Shape 201"/>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202" name="Shape 2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タイトル（中央）">
    <p:bg>
      <p:bgPr>
        <a:solidFill>
          <a:srgbClr val="000000"/>
        </a:solidFill>
        <a:effectLst/>
      </p:bgPr>
    </p:bg>
    <p:spTree>
      <p:nvGrpSpPr>
        <p:cNvPr id="1" name=""/>
        <p:cNvGrpSpPr/>
        <p:nvPr/>
      </p:nvGrpSpPr>
      <p:grpSpPr>
        <a:xfrm>
          <a:off x="0" y="0"/>
          <a:ext cx="0" cy="0"/>
          <a:chOff x="0" y="0"/>
          <a:chExt cx="0" cy="0"/>
        </a:xfrm>
      </p:grpSpPr>
      <p:sp>
        <p:nvSpPr>
          <p:cNvPr id="209" name="Shape 209"/>
          <p:cNvSpPr>
            <a:spLocks noGrp="1"/>
          </p:cNvSpPr>
          <p:nvPr>
            <p:ph type="title"/>
          </p:nvPr>
        </p:nvSpPr>
        <p:spPr>
          <a:xfrm>
            <a:off x="4833937" y="4196953"/>
            <a:ext cx="14733985" cy="5357813"/>
          </a:xfrm>
          <a:prstGeom prst="rect">
            <a:avLst/>
          </a:prstGeom>
        </p:spPr>
        <p:txBody>
          <a:bodyPr lIns="53578" tIns="53578" rIns="53578" bIns="53578"/>
          <a:lstStyle>
            <a:lvl1pPr>
              <a:defRPr sz="10800">
                <a:solidFill>
                  <a:srgbClr val="FFFFFF"/>
                </a:solidFill>
                <a:latin typeface="Gill Sans"/>
                <a:ea typeface="Gill Sans"/>
                <a:cs typeface="Gill Sans"/>
                <a:sym typeface="Gill Sans"/>
              </a:defRPr>
            </a:lvl1pPr>
          </a:lstStyle>
          <a:p>
            <a:r>
              <a:t>Title Text</a:t>
            </a:r>
          </a:p>
        </p:txBody>
      </p:sp>
      <p:sp>
        <p:nvSpPr>
          <p:cNvPr id="210" name="Shape 210"/>
          <p:cNvSpPr>
            <a:spLocks noGrp="1"/>
          </p:cNvSpPr>
          <p:nvPr>
            <p:ph type="sldNum" sz="quarter" idx="2"/>
          </p:nvPr>
        </p:nvSpPr>
        <p:spPr>
          <a:xfrm>
            <a:off x="11983442" y="13108781"/>
            <a:ext cx="399257" cy="424657"/>
          </a:xfrm>
          <a:prstGeom prst="rect">
            <a:avLst/>
          </a:prstGeom>
        </p:spPr>
        <p:txBody>
          <a:bodyPr lIns="53578" tIns="53578" rIns="53578" bIns="53578"/>
          <a:lstStyle>
            <a:lvl1pPr>
              <a:defRPr sz="2200">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タイトル &amp; 箇条書き コピー 4">
    <p:spTree>
      <p:nvGrpSpPr>
        <p:cNvPr id="1" name=""/>
        <p:cNvGrpSpPr/>
        <p:nvPr/>
      </p:nvGrpSpPr>
      <p:grpSpPr>
        <a:xfrm>
          <a:off x="0" y="0"/>
          <a:ext cx="0" cy="0"/>
          <a:chOff x="0" y="0"/>
          <a:chExt cx="0" cy="0"/>
        </a:xfrm>
      </p:grpSpPr>
      <p:pic>
        <p:nvPicPr>
          <p:cNvPr id="217"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31953" y="12032684"/>
            <a:ext cx="3518297" cy="1558301"/>
          </a:xfrm>
          <a:prstGeom prst="rect">
            <a:avLst/>
          </a:prstGeom>
          <a:ln w="12700">
            <a:miter lim="400000"/>
          </a:ln>
        </p:spPr>
      </p:pic>
      <p:sp>
        <p:nvSpPr>
          <p:cNvPr id="218" name="Shape 218"/>
          <p:cNvSpPr>
            <a:spLocks noGrp="1"/>
          </p:cNvSpPr>
          <p:nvPr>
            <p:ph type="title"/>
          </p:nvPr>
        </p:nvSpPr>
        <p:spPr>
          <a:prstGeom prst="rect">
            <a:avLst/>
          </a:prstGeom>
        </p:spPr>
        <p:txBody>
          <a:bodyPr/>
          <a:lstStyle/>
          <a:p>
            <a:r>
              <a:t>Title Text</a:t>
            </a:r>
          </a:p>
        </p:txBody>
      </p:sp>
      <p:sp>
        <p:nvSpPr>
          <p:cNvPr id="219" name="Shape 219"/>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220" name="Shape 2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227" name="Shape 227"/>
          <p:cNvSpPr>
            <a:spLocks noGrp="1"/>
          </p:cNvSpPr>
          <p:nvPr>
            <p:ph type="title"/>
          </p:nvPr>
        </p:nvSpPr>
        <p:spPr>
          <a:xfrm>
            <a:off x="4833937" y="2303859"/>
            <a:ext cx="14716126" cy="4643438"/>
          </a:xfrm>
          <a:prstGeom prst="rect">
            <a:avLst/>
          </a:prstGeom>
        </p:spPr>
        <p:txBody>
          <a:bodyPr anchor="b"/>
          <a:lstStyle>
            <a:lvl1pPr>
              <a:defRPr>
                <a:solidFill>
                  <a:srgbClr val="FFFFFF"/>
                </a:solidFill>
                <a:latin typeface="Gill Sans"/>
                <a:ea typeface="Gill Sans"/>
                <a:cs typeface="Gill Sans"/>
                <a:sym typeface="Gill Sans"/>
              </a:defRPr>
            </a:lvl1pPr>
          </a:lstStyle>
          <a:p>
            <a:r>
              <a:t>Title Text</a:t>
            </a:r>
          </a:p>
        </p:txBody>
      </p:sp>
      <p:sp>
        <p:nvSpPr>
          <p:cNvPr id="228" name="Shape 228"/>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5000">
                <a:solidFill>
                  <a:srgbClr val="FFFFFF"/>
                </a:solidFill>
                <a:latin typeface="Gill Sans"/>
                <a:ea typeface="Gill Sans"/>
                <a:cs typeface="Gill Sans"/>
                <a:sym typeface="Gill Sans"/>
              </a:defRPr>
            </a:lvl1pPr>
            <a:lvl2pPr marL="0" indent="0" algn="ctr">
              <a:spcBef>
                <a:spcPts val="0"/>
              </a:spcBef>
              <a:buSzTx/>
              <a:buNone/>
              <a:defRPr sz="5000">
                <a:solidFill>
                  <a:srgbClr val="FFFFFF"/>
                </a:solidFill>
                <a:latin typeface="Gill Sans"/>
                <a:ea typeface="Gill Sans"/>
                <a:cs typeface="Gill Sans"/>
                <a:sym typeface="Gill Sans"/>
              </a:defRPr>
            </a:lvl2pPr>
            <a:lvl3pPr marL="0" indent="0" algn="ctr">
              <a:spcBef>
                <a:spcPts val="0"/>
              </a:spcBef>
              <a:buSzTx/>
              <a:buNone/>
              <a:defRPr sz="5000">
                <a:solidFill>
                  <a:srgbClr val="FFFFFF"/>
                </a:solidFill>
                <a:latin typeface="Gill Sans"/>
                <a:ea typeface="Gill Sans"/>
                <a:cs typeface="Gill Sans"/>
                <a:sym typeface="Gill Sans"/>
              </a:defRPr>
            </a:lvl3pPr>
            <a:lvl4pPr marL="0" indent="0" algn="ctr">
              <a:spcBef>
                <a:spcPts val="0"/>
              </a:spcBef>
              <a:buSzTx/>
              <a:buNone/>
              <a:defRPr sz="5000">
                <a:solidFill>
                  <a:srgbClr val="FFFFFF"/>
                </a:solidFill>
                <a:latin typeface="Gill Sans"/>
                <a:ea typeface="Gill Sans"/>
                <a:cs typeface="Gill Sans"/>
                <a:sym typeface="Gill Sans"/>
              </a:defRPr>
            </a:lvl4pPr>
            <a:lvl5pPr marL="0" indent="0" algn="ctr">
              <a:spcBef>
                <a:spcPts val="0"/>
              </a:spcBef>
              <a:buSzTx/>
              <a:buNone/>
              <a:defRPr sz="50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9" name="Shape 229"/>
          <p:cNvSpPr>
            <a:spLocks noGrp="1"/>
          </p:cNvSpPr>
          <p:nvPr>
            <p:ph type="sldNum" sz="quarter" idx="2"/>
          </p:nvPr>
        </p:nvSpPr>
        <p:spPr>
          <a:xfrm>
            <a:off x="11952882" y="13019484"/>
            <a:ext cx="460376" cy="498476"/>
          </a:xfrm>
          <a:prstGeom prst="rect">
            <a:avLst/>
          </a:prstGeom>
        </p:spPr>
        <p:txBody>
          <a:bodyPr/>
          <a:lstStyle>
            <a:lvl1pP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タイトル &amp; 箇条書き コピー 5">
    <p:spTree>
      <p:nvGrpSpPr>
        <p:cNvPr id="1" name=""/>
        <p:cNvGrpSpPr/>
        <p:nvPr/>
      </p:nvGrpSpPr>
      <p:grpSpPr>
        <a:xfrm>
          <a:off x="0" y="0"/>
          <a:ext cx="0" cy="0"/>
          <a:chOff x="0" y="0"/>
          <a:chExt cx="0" cy="0"/>
        </a:xfrm>
      </p:grpSpPr>
      <p:sp>
        <p:nvSpPr>
          <p:cNvPr id="236" name="Shape 236"/>
          <p:cNvSpPr/>
          <p:nvPr/>
        </p:nvSpPr>
        <p:spPr>
          <a:xfrm>
            <a:off x="3065859" y="-53579"/>
            <a:ext cx="18573751" cy="13626704"/>
          </a:xfrm>
          <a:prstGeom prst="rect">
            <a:avLst/>
          </a:prstGeom>
          <a:solidFill>
            <a:srgbClr val="1AA0DC"/>
          </a:solidFill>
          <a:ln w="254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37" name="Shape 237"/>
          <p:cNvSpPr/>
          <p:nvPr/>
        </p:nvSpPr>
        <p:spPr>
          <a:xfrm>
            <a:off x="3655218" y="964406"/>
            <a:ext cx="17073564" cy="11662173"/>
          </a:xfrm>
          <a:prstGeom prst="roundRect">
            <a:avLst>
              <a:gd name="adj" fmla="val 2297"/>
            </a:avLst>
          </a:prstGeom>
          <a:solidFill>
            <a:srgbClr val="FFFFFF"/>
          </a:solidFill>
          <a:ln w="177800">
            <a:solidFill>
              <a:srgbClr val="1AA0DC"/>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38" name="Shape 238"/>
          <p:cNvSpPr>
            <a:spLocks noGrp="1"/>
          </p:cNvSpPr>
          <p:nvPr>
            <p:ph type="title"/>
          </p:nvPr>
        </p:nvSpPr>
        <p:spPr>
          <a:xfrm>
            <a:off x="4833937" y="1446609"/>
            <a:ext cx="14716126" cy="2053829"/>
          </a:xfrm>
          <a:prstGeom prst="rect">
            <a:avLst/>
          </a:prstGeom>
        </p:spPr>
        <p:txBody>
          <a:bodyPr/>
          <a:lstStyle>
            <a:lvl1pPr>
              <a:defRPr sz="9600">
                <a:latin typeface="+mj-lt"/>
                <a:ea typeface="+mj-ea"/>
                <a:cs typeface="+mj-cs"/>
                <a:sym typeface="ヒラギノ角ゴ Pro W6"/>
              </a:defRPr>
            </a:lvl1pPr>
          </a:lstStyle>
          <a:p>
            <a:r>
              <a:t>Title Text</a:t>
            </a:r>
          </a:p>
        </p:txBody>
      </p:sp>
      <p:sp>
        <p:nvSpPr>
          <p:cNvPr id="239" name="Shape 239"/>
          <p:cNvSpPr>
            <a:spLocks noGrp="1"/>
          </p:cNvSpPr>
          <p:nvPr>
            <p:ph type="body" sz="half" idx="1"/>
          </p:nvPr>
        </p:nvSpPr>
        <p:spPr>
          <a:xfrm>
            <a:off x="4833937" y="3893343"/>
            <a:ext cx="14716126" cy="8036720"/>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240" name="Shape 2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47" name="Shape 247"/>
          <p:cNvSpPr>
            <a:spLocks noGrp="1"/>
          </p:cNvSpPr>
          <p:nvPr>
            <p:ph type="title"/>
          </p:nvPr>
        </p:nvSpPr>
        <p:spPr>
          <a:xfrm>
            <a:off x="4833937" y="4179093"/>
            <a:ext cx="14716126" cy="5357814"/>
          </a:xfrm>
          <a:prstGeom prst="rect">
            <a:avLst/>
          </a:prstGeom>
        </p:spPr>
        <p:txBody>
          <a:bodyPr/>
          <a:lstStyle>
            <a:lvl1pPr>
              <a:defRPr>
                <a:latin typeface="Gill Sans"/>
                <a:ea typeface="Gill Sans"/>
                <a:cs typeface="Gill Sans"/>
                <a:sym typeface="Gill Sans"/>
              </a:defRPr>
            </a:lvl1pPr>
          </a:lstStyle>
          <a:p>
            <a:r>
              <a:t>Title Text</a:t>
            </a:r>
          </a:p>
        </p:txBody>
      </p:sp>
      <p:sp>
        <p:nvSpPr>
          <p:cNvPr id="248" name="Shape 248"/>
          <p:cNvSpPr>
            <a:spLocks noGrp="1"/>
          </p:cNvSpPr>
          <p:nvPr>
            <p:ph type="sldNum" sz="quarter" idx="2"/>
          </p:nvPr>
        </p:nvSpPr>
        <p:spPr>
          <a:xfrm>
            <a:off x="11952882" y="13019484"/>
            <a:ext cx="460376" cy="498476"/>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タイトル &amp; 箇条書き">
    <p:spTree>
      <p:nvGrpSpPr>
        <p:cNvPr id="1" name=""/>
        <p:cNvGrpSpPr/>
        <p:nvPr/>
      </p:nvGrpSpPr>
      <p:grpSpPr>
        <a:xfrm>
          <a:off x="0" y="0"/>
          <a:ext cx="0" cy="0"/>
          <a:chOff x="0" y="0"/>
          <a:chExt cx="0" cy="0"/>
        </a:xfrm>
      </p:grpSpPr>
      <p:sp>
        <p:nvSpPr>
          <p:cNvPr id="255" name="Shape 255"/>
          <p:cNvSpPr>
            <a:spLocks noGrp="1"/>
          </p:cNvSpPr>
          <p:nvPr>
            <p:ph type="title"/>
          </p:nvPr>
        </p:nvSpPr>
        <p:spPr>
          <a:xfrm>
            <a:off x="3779583" y="714375"/>
            <a:ext cx="15889542" cy="1435797"/>
          </a:xfrm>
          <a:prstGeom prst="rect">
            <a:avLst/>
          </a:prstGeom>
        </p:spPr>
        <p:txBody>
          <a:bodyPr/>
          <a:lstStyle>
            <a:lvl1pPr algn="l">
              <a:defRPr sz="5600">
                <a:latin typeface="+mj-lt"/>
                <a:ea typeface="+mj-ea"/>
                <a:cs typeface="+mj-cs"/>
                <a:sym typeface="ヒラギノ角ゴ Pro W6"/>
              </a:defRPr>
            </a:lvl1pPr>
          </a:lstStyle>
          <a:p>
            <a:r>
              <a:t>Title Text</a:t>
            </a:r>
          </a:p>
        </p:txBody>
      </p:sp>
      <p:sp>
        <p:nvSpPr>
          <p:cNvPr id="256" name="Shape 256"/>
          <p:cNvSpPr>
            <a:spLocks noGrp="1"/>
          </p:cNvSpPr>
          <p:nvPr>
            <p:ph type="body" idx="1"/>
          </p:nvPr>
        </p:nvSpPr>
        <p:spPr>
          <a:xfrm>
            <a:off x="4366292" y="2839640"/>
            <a:ext cx="15889544" cy="9451889"/>
          </a:xfrm>
          <a:prstGeom prst="rect">
            <a:avLst/>
          </a:prstGeom>
        </p:spPr>
        <p:txBody>
          <a:bodyPr/>
          <a:lstStyle>
            <a:lvl1pPr>
              <a:spcBef>
                <a:spcPts val="3300"/>
              </a:spcBef>
            </a:lvl1pPr>
            <a:lvl2pPr>
              <a:spcBef>
                <a:spcPts val="3300"/>
              </a:spcBef>
            </a:lvl2pPr>
            <a:lvl3pPr>
              <a:spcBef>
                <a:spcPts val="3300"/>
              </a:spcBef>
            </a:lvl3pPr>
            <a:lvl4pPr>
              <a:spcBef>
                <a:spcPts val="3300"/>
              </a:spcBef>
            </a:lvl4pPr>
            <a:lvl5pPr>
              <a:spcBef>
                <a:spcPts val="3300"/>
              </a:spcBef>
            </a:lvl5pPr>
          </a:lstStyle>
          <a:p>
            <a:r>
              <a:t>Body Level One</a:t>
            </a:r>
          </a:p>
          <a:p>
            <a:pPr lvl="1"/>
            <a:r>
              <a:t>Body Level Two</a:t>
            </a:r>
          </a:p>
          <a:p>
            <a:pPr lvl="2"/>
            <a:r>
              <a:t>Body Level Three</a:t>
            </a:r>
          </a:p>
          <a:p>
            <a:pPr lvl="3"/>
            <a:r>
              <a:t>Body Level Four</a:t>
            </a:r>
          </a:p>
          <a:p>
            <a:pPr lvl="4"/>
            <a:r>
              <a:t>Body Level Five</a:t>
            </a:r>
          </a:p>
        </p:txBody>
      </p:sp>
      <p:sp>
        <p:nvSpPr>
          <p:cNvPr id="257" name="Shape 257"/>
          <p:cNvSpPr>
            <a:spLocks noGrp="1"/>
          </p:cNvSpPr>
          <p:nvPr>
            <p:ph type="sldNum" sz="quarter" idx="2"/>
          </p:nvPr>
        </p:nvSpPr>
        <p:spPr>
          <a:xfrm>
            <a:off x="20358466" y="12954000"/>
            <a:ext cx="556083" cy="447675"/>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タイトル &amp; 箇条書き">
    <p:spTree>
      <p:nvGrpSpPr>
        <p:cNvPr id="1" name=""/>
        <p:cNvGrpSpPr/>
        <p:nvPr/>
      </p:nvGrpSpPr>
      <p:grpSpPr>
        <a:xfrm>
          <a:off x="0" y="0"/>
          <a:ext cx="0" cy="0"/>
          <a:chOff x="0" y="0"/>
          <a:chExt cx="0" cy="0"/>
        </a:xfrm>
      </p:grpSpPr>
      <p:sp>
        <p:nvSpPr>
          <p:cNvPr id="264" name="Shape 264"/>
          <p:cNvSpPr>
            <a:spLocks noGrp="1"/>
          </p:cNvSpPr>
          <p:nvPr>
            <p:ph type="title"/>
          </p:nvPr>
        </p:nvSpPr>
        <p:spPr>
          <a:xfrm>
            <a:off x="5399942" y="857249"/>
            <a:ext cx="13584117" cy="3165232"/>
          </a:xfrm>
          <a:prstGeom prst="rect">
            <a:avLst/>
          </a:prstGeom>
        </p:spPr>
        <p:txBody>
          <a:bodyPr lIns="65942" tIns="65942" rIns="65942" bIns="65942"/>
          <a:lstStyle>
            <a:lvl1pPr>
              <a:defRPr sz="11400"/>
            </a:lvl1pPr>
          </a:lstStyle>
          <a:p>
            <a:r>
              <a:t>Title Text</a:t>
            </a:r>
          </a:p>
        </p:txBody>
      </p:sp>
      <p:sp>
        <p:nvSpPr>
          <p:cNvPr id="265" name="Shape 265"/>
          <p:cNvSpPr>
            <a:spLocks noGrp="1"/>
          </p:cNvSpPr>
          <p:nvPr>
            <p:ph type="body" sz="half" idx="1"/>
          </p:nvPr>
        </p:nvSpPr>
        <p:spPr>
          <a:xfrm>
            <a:off x="5399942" y="4121394"/>
            <a:ext cx="13584117" cy="7418511"/>
          </a:xfrm>
          <a:prstGeom prst="rect">
            <a:avLst/>
          </a:prstGeom>
        </p:spPr>
        <p:txBody>
          <a:bodyPr lIns="65942" tIns="65942" rIns="65942" bIns="65942"/>
          <a:lstStyle>
            <a:lvl1pPr marL="1025071" indent="-707571">
              <a:spcBef>
                <a:spcPts val="3300"/>
              </a:spcBef>
              <a:defRPr sz="5200"/>
            </a:lvl1pPr>
            <a:lvl2pPr marL="1469571" indent="-707571">
              <a:spcBef>
                <a:spcPts val="3300"/>
              </a:spcBef>
              <a:defRPr sz="5200"/>
            </a:lvl2pPr>
            <a:lvl3pPr marL="1914071" indent="-707571">
              <a:spcBef>
                <a:spcPts val="3300"/>
              </a:spcBef>
              <a:defRPr sz="5200"/>
            </a:lvl3pPr>
            <a:lvl4pPr marL="2358571" indent="-707571">
              <a:spcBef>
                <a:spcPts val="3300"/>
              </a:spcBef>
              <a:defRPr sz="5200"/>
            </a:lvl4pPr>
            <a:lvl5pPr marL="2803071" indent="-707571">
              <a:spcBef>
                <a:spcPts val="3300"/>
              </a:spcBef>
              <a:defRPr sz="5200"/>
            </a:lvl5pPr>
          </a:lstStyle>
          <a:p>
            <a:r>
              <a:t>Body Level One</a:t>
            </a:r>
          </a:p>
          <a:p>
            <a:pPr lvl="1"/>
            <a:r>
              <a:t>Body Level Two</a:t>
            </a:r>
          </a:p>
          <a:p>
            <a:pPr lvl="2"/>
            <a:r>
              <a:t>Body Level Three</a:t>
            </a:r>
          </a:p>
          <a:p>
            <a:pPr lvl="3"/>
            <a:r>
              <a:t>Body Level Four</a:t>
            </a:r>
          </a:p>
          <a:p>
            <a:pPr lvl="4"/>
            <a:r>
              <a:t>Body Level Five</a:t>
            </a:r>
          </a:p>
        </p:txBody>
      </p:sp>
      <p:sp>
        <p:nvSpPr>
          <p:cNvPr id="266" name="Shape 266"/>
          <p:cNvSpPr>
            <a:spLocks noGrp="1"/>
          </p:cNvSpPr>
          <p:nvPr>
            <p:ph type="sldNum" sz="quarter" idx="2"/>
          </p:nvPr>
        </p:nvSpPr>
        <p:spPr>
          <a:xfrm>
            <a:off x="11927898" y="12594980"/>
            <a:ext cx="511718" cy="411286"/>
          </a:xfrm>
          <a:prstGeom prst="rect">
            <a:avLst/>
          </a:prstGeom>
        </p:spPr>
        <p:txBody>
          <a:bodyPr lIns="65942" tIns="65942" rIns="65942" bIns="65942"/>
          <a:lstStyle>
            <a:lvl1pPr>
              <a:defRPr sz="2200"/>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 &amp; 箇条書き（2 段組み）">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4833937" y="3893343"/>
            <a:ext cx="14716126" cy="8036720"/>
          </a:xfrm>
          <a:prstGeom prst="rect">
            <a:avLst/>
          </a:prstGeom>
        </p:spPr>
        <p:txBody>
          <a:bodyPr numCol="2" spcCol="735806" anchor="t"/>
          <a:lstStyle>
            <a:lvl1pPr marL="997603" indent="-680103">
              <a:spcBef>
                <a:spcPts val="5300"/>
              </a:spcBef>
              <a:defRPr sz="4400"/>
            </a:lvl1pPr>
            <a:lvl2pPr marL="1442103" indent="-680103">
              <a:spcBef>
                <a:spcPts val="5300"/>
              </a:spcBef>
              <a:defRPr sz="4400"/>
            </a:lvl2pPr>
            <a:lvl3pPr marL="1886603" indent="-680103">
              <a:spcBef>
                <a:spcPts val="5300"/>
              </a:spcBef>
              <a:defRPr sz="4400"/>
            </a:lvl3pPr>
            <a:lvl4pPr marL="2331103" indent="-680103">
              <a:spcBef>
                <a:spcPts val="5300"/>
              </a:spcBef>
              <a:defRPr sz="4400"/>
            </a:lvl4pPr>
            <a:lvl5pPr marL="2775603" indent="-680103">
              <a:spcBef>
                <a:spcPts val="5300"/>
              </a:spcBef>
              <a:defRPr sz="44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61" name="Shape 61"/>
          <p:cNvSpPr>
            <a:spLocks noGrp="1"/>
          </p:cNvSpPr>
          <p:nvPr>
            <p:ph type="title"/>
          </p:nvPr>
        </p:nvSpPr>
        <p:spPr>
          <a:xfrm>
            <a:off x="4833937" y="4179093"/>
            <a:ext cx="14716126" cy="5357814"/>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6477000" y="2303859"/>
            <a:ext cx="11430000" cy="6411516"/>
          </a:xfrm>
          <a:prstGeom prst="rect">
            <a:avLst/>
          </a:prstGeom>
        </p:spPr>
        <p:txBody>
          <a:bodyPr lIns="91439" tIns="45719" rIns="91439" bIns="45719" anchor="t"/>
          <a:lstStyle/>
          <a:p>
            <a:endParaRPr/>
          </a:p>
        </p:txBody>
      </p:sp>
      <p:sp>
        <p:nvSpPr>
          <p:cNvPr id="70" name="Shape 70"/>
          <p:cNvSpPr>
            <a:spLocks noGrp="1"/>
          </p:cNvSpPr>
          <p:nvPr>
            <p:ph type="title"/>
          </p:nvPr>
        </p:nvSpPr>
        <p:spPr>
          <a:xfrm>
            <a:off x="4833937" y="10358437"/>
            <a:ext cx="14716126" cy="2393157"/>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横長、反射）">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6477000" y="2303859"/>
            <a:ext cx="11430000" cy="6411516"/>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4833937" y="10358437"/>
            <a:ext cx="14716126" cy="2393157"/>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4833937" y="1785937"/>
            <a:ext cx="14716126" cy="101441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4833937" y="357187"/>
            <a:ext cx="14716126" cy="34290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r>
              <a:t>Title Text</a:t>
            </a:r>
          </a:p>
        </p:txBody>
      </p:sp>
      <p:sp>
        <p:nvSpPr>
          <p:cNvPr id="4" name="Shape 4"/>
          <p:cNvSpPr>
            <a:spLocks noGrp="1"/>
          </p:cNvSpPr>
          <p:nvPr>
            <p:ph type="sldNum" sz="quarter" idx="2"/>
          </p:nvPr>
        </p:nvSpPr>
        <p:spPr>
          <a:xfrm>
            <a:off x="11905029" y="13073062"/>
            <a:ext cx="556083" cy="4476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ransition xmlns:p14="http://schemas.microsoft.com/office/powerpoint/2010/main" spd="med"/>
  <p:txStyles>
    <p:titleStyle>
      <a:lvl1pPr marL="0" marR="0" indent="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1pPr>
      <a:lvl2pPr marL="0" marR="0" indent="2286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2pPr>
      <a:lvl3pPr marL="0" marR="0" indent="4572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3pPr>
      <a:lvl4pPr marL="0" marR="0" indent="6858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4pPr>
      <a:lvl5pPr marL="0" marR="0" indent="9144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5pPr>
      <a:lvl6pPr marL="0" marR="0" indent="11430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6pPr>
      <a:lvl7pPr marL="0" marR="0" indent="13716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7pPr>
      <a:lvl8pPr marL="0" marR="0" indent="16002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8pPr>
      <a:lvl9pPr marL="0" marR="0" indent="1828800" algn="ctr" defTabSz="821531" rtl="0" latinLnBrk="0">
        <a:lnSpc>
          <a:spcPct val="100000"/>
        </a:lnSpc>
        <a:spcBef>
          <a:spcPts val="0"/>
        </a:spcBef>
        <a:spcAft>
          <a:spcPts val="0"/>
        </a:spcAft>
        <a:buClrTx/>
        <a:buSzTx/>
        <a:buFontTx/>
        <a:buNone/>
        <a:tabLst/>
        <a:defRPr sz="11800" b="0" i="0" u="none" strike="noStrike" cap="none" spc="0" baseline="0">
          <a:ln>
            <a:noFill/>
          </a:ln>
          <a:solidFill>
            <a:srgbClr val="000000"/>
          </a:solidFill>
          <a:uFillTx/>
          <a:latin typeface="+mn-lt"/>
          <a:ea typeface="+mn-ea"/>
          <a:cs typeface="+mn-cs"/>
          <a:sym typeface="ヒラギノ角ゴ Pro W3"/>
        </a:defRPr>
      </a:lvl9pPr>
    </p:titleStyle>
    <p:bodyStyle>
      <a:lvl1pPr marL="11067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1pPr>
      <a:lvl2pPr marL="15512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2pPr>
      <a:lvl3pPr marL="19957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3pPr>
      <a:lvl4pPr marL="24402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4pPr>
      <a:lvl5pPr marL="28847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5pPr>
      <a:lvl6pPr marL="32403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6pPr>
      <a:lvl7pPr marL="35959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7pPr>
      <a:lvl8pPr marL="39515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8pPr>
      <a:lvl9pPr marL="43071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9pPr>
    </p:bodyStyle>
    <p:otherStyle>
      <a:lvl1pPr marL="0" marR="0" indent="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1pPr>
      <a:lvl2pPr marL="0" marR="0" indent="2286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2pPr>
      <a:lvl3pPr marL="0" marR="0" indent="4572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3pPr>
      <a:lvl4pPr marL="0" marR="0" indent="6858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4pPr>
      <a:lvl5pPr marL="0" marR="0" indent="9144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5pPr>
      <a:lvl6pPr marL="0" marR="0" indent="11430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6pPr>
      <a:lvl7pPr marL="0" marR="0" indent="13716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7pPr>
      <a:lvl8pPr marL="0" marR="0" indent="16002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8pPr>
      <a:lvl9pPr marL="0" marR="0" indent="1828800" algn="ctr" defTabSz="821531"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ヒラギノ角ゴ Pro W3"/>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 Id="rId3" Type="http://schemas.openxmlformats.org/officeDocument/2006/relationships/hyperlink" Target="mailto:info@code4japa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8.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8.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8.xml"/><Relationship Id="rId2"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8.xml"/><Relationship Id="rId2" Type="http://schemas.openxmlformats.org/officeDocument/2006/relationships/image" Target="../media/image4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tiff"/><Relationship Id="rId16" Type="http://schemas.openxmlformats.org/officeDocument/2006/relationships/image" Target="../media/image18.tiff"/><Relationship Id="rId1" Type="http://schemas.openxmlformats.org/officeDocument/2006/relationships/slideLayout" Target="../slideLayouts/slideLayout28.xml"/><Relationship Id="rId2" Type="http://schemas.openxmlformats.org/officeDocument/2006/relationships/image" Target="../media/image4.png"/><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png"/><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info@code4japan.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3.tif"/><Relationship Id="rId5" Type="http://schemas.openxmlformats.org/officeDocument/2006/relationships/image" Target="../media/image24.tif"/><Relationship Id="rId6" Type="http://schemas.openxmlformats.org/officeDocument/2006/relationships/image" Target="../media/image25.tif"/><Relationship Id="rId7" Type="http://schemas.openxmlformats.org/officeDocument/2006/relationships/image" Target="../media/image8.png"/><Relationship Id="rId8" Type="http://schemas.openxmlformats.org/officeDocument/2006/relationships/image" Target="../media/image26.tif"/><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6335712" y="4424362"/>
            <a:ext cx="11712576" cy="552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3000" b="1">
                <a:latin typeface="Helvetica"/>
                <a:ea typeface="Helvetica"/>
                <a:cs typeface="Helvetica"/>
                <a:sym typeface="Helvetica"/>
              </a:defRPr>
            </a:pPr>
            <a:r>
              <a:t>コーポレート</a:t>
            </a:r>
          </a:p>
          <a:p>
            <a:pPr>
              <a:defRPr sz="13000" b="1">
                <a:latin typeface="Helvetica"/>
                <a:ea typeface="Helvetica"/>
                <a:cs typeface="Helvetica"/>
                <a:sym typeface="Helvetica"/>
              </a:defRPr>
            </a:pPr>
            <a:r>
              <a:t>フェローシップ</a:t>
            </a:r>
            <a:br/>
            <a:r>
              <a:t>ご提案書</a:t>
            </a:r>
          </a:p>
        </p:txBody>
      </p:sp>
      <p:pic>
        <p:nvPicPr>
          <p:cNvPr id="276" name="pasted-image.tiff"/>
          <p:cNvPicPr>
            <a:picLocks noChangeAspect="1"/>
          </p:cNvPicPr>
          <p:nvPr/>
        </p:nvPicPr>
        <p:blipFill>
          <a:blip r:embed="rId2">
            <a:extLst/>
          </a:blip>
          <a:stretch>
            <a:fillRect/>
          </a:stretch>
        </p:blipFill>
        <p:spPr>
          <a:xfrm>
            <a:off x="8442407" y="204285"/>
            <a:ext cx="8210386" cy="3249030"/>
          </a:xfrm>
          <a:prstGeom prst="rect">
            <a:avLst/>
          </a:prstGeom>
          <a:ln w="12700">
            <a:miter lim="400000"/>
          </a:ln>
        </p:spPr>
      </p:pic>
      <p:sp>
        <p:nvSpPr>
          <p:cNvPr id="277" name="Shape 277"/>
          <p:cNvSpPr/>
          <p:nvPr/>
        </p:nvSpPr>
        <p:spPr>
          <a:xfrm>
            <a:off x="6051232" y="11277124"/>
            <a:ext cx="12535536" cy="1778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latin typeface="ヒラギノ角ゴ Std"/>
                <a:ea typeface="ヒラギノ角ゴ Std"/>
                <a:cs typeface="ヒラギノ角ゴ Std"/>
                <a:sym typeface="ヒラギノ角ゴ Std"/>
              </a:defRPr>
            </a:pPr>
            <a:r>
              <a:t>一般社団法人コード・フォー・ジャパン</a:t>
            </a:r>
          </a:p>
          <a:p>
            <a:pPr>
              <a:defRPr sz="5000">
                <a:latin typeface="ヒラギノ角ゴ Std"/>
                <a:ea typeface="ヒラギノ角ゴ Std"/>
                <a:cs typeface="ヒラギノ角ゴ Std"/>
                <a:sym typeface="ヒラギノ角ゴ Std"/>
              </a:defRPr>
            </a:pPr>
            <a:r>
              <a:t>お問い合わせ：</a:t>
            </a:r>
            <a:r>
              <a:rPr u="sng">
                <a:hlinkClick r:id="rId3"/>
              </a:rPr>
              <a:t>info@code4japan.org</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1629048101"/>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4008940912"/>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1149503319"/>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pasted-image.png"/>
          <p:cNvPicPr>
            <a:picLocks noChangeAspect="1"/>
          </p:cNvPicPr>
          <p:nvPr/>
        </p:nvPicPr>
        <p:blipFill>
          <a:blip r:embed="rId2">
            <a:extLst/>
          </a:blip>
          <a:stretch>
            <a:fillRect/>
          </a:stretch>
        </p:blipFill>
        <p:spPr>
          <a:xfrm>
            <a:off x="11994773" y="3765867"/>
            <a:ext cx="10955021" cy="8216266"/>
          </a:xfrm>
          <a:prstGeom prst="rect">
            <a:avLst/>
          </a:prstGeom>
          <a:ln w="12700">
            <a:miter lim="400000"/>
          </a:ln>
        </p:spPr>
      </p:pic>
      <p:pic>
        <p:nvPicPr>
          <p:cNvPr id="443" name="pasted-image.png"/>
          <p:cNvPicPr>
            <a:picLocks noChangeAspect="1"/>
          </p:cNvPicPr>
          <p:nvPr/>
        </p:nvPicPr>
        <p:blipFill>
          <a:blip r:embed="rId3">
            <a:extLst/>
          </a:blip>
          <a:stretch>
            <a:fillRect/>
          </a:stretch>
        </p:blipFill>
        <p:spPr>
          <a:xfrm>
            <a:off x="1581940" y="4394200"/>
            <a:ext cx="4039911" cy="2019955"/>
          </a:xfrm>
          <a:prstGeom prst="rect">
            <a:avLst/>
          </a:prstGeom>
          <a:ln w="12700">
            <a:miter lim="400000"/>
          </a:ln>
        </p:spPr>
      </p:pic>
      <p:pic>
        <p:nvPicPr>
          <p:cNvPr id="444" name="pasted-image.png"/>
          <p:cNvPicPr>
            <a:picLocks noChangeAspect="1"/>
          </p:cNvPicPr>
          <p:nvPr/>
        </p:nvPicPr>
        <p:blipFill>
          <a:blip r:embed="rId4">
            <a:extLst/>
          </a:blip>
          <a:stretch>
            <a:fillRect/>
          </a:stretch>
        </p:blipFill>
        <p:spPr>
          <a:xfrm>
            <a:off x="7413379" y="4167322"/>
            <a:ext cx="3298280" cy="2473711"/>
          </a:xfrm>
          <a:prstGeom prst="rect">
            <a:avLst/>
          </a:prstGeom>
          <a:ln w="12700">
            <a:miter lim="400000"/>
          </a:ln>
        </p:spPr>
      </p:pic>
      <p:sp>
        <p:nvSpPr>
          <p:cNvPr id="445" name="Shape 445"/>
          <p:cNvSpPr/>
          <p:nvPr/>
        </p:nvSpPr>
        <p:spPr>
          <a:xfrm>
            <a:off x="6142964" y="5035877"/>
            <a:ext cx="749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ヒラギノ角ゴ ProN W3"/>
                <a:ea typeface="ヒラギノ角ゴ ProN W3"/>
                <a:cs typeface="ヒラギノ角ゴ ProN W3"/>
                <a:sym typeface="ヒラギノ角ゴ ProN W3"/>
              </a:defRPr>
            </a:lvl1pPr>
          </a:lstStyle>
          <a:p>
            <a:r>
              <a:t>ｘ</a:t>
            </a:r>
          </a:p>
        </p:txBody>
      </p:sp>
      <p:sp>
        <p:nvSpPr>
          <p:cNvPr id="446" name="Shape 446"/>
          <p:cNvSpPr/>
          <p:nvPr/>
        </p:nvSpPr>
        <p:spPr>
          <a:xfrm>
            <a:off x="1856422" y="7950200"/>
            <a:ext cx="8580756" cy="264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5000">
                <a:latin typeface="ヒラギノ角ゴ ProN W6"/>
                <a:ea typeface="ヒラギノ角ゴ ProN W6"/>
                <a:cs typeface="ヒラギノ角ゴ ProN W6"/>
                <a:sym typeface="ヒラギノ角ゴ ProN W6"/>
              </a:defRPr>
            </a:pPr>
            <a:r>
              <a:t>業務目標</a:t>
            </a:r>
          </a:p>
          <a:p>
            <a:pPr defTabSz="825500">
              <a:defRPr sz="5000">
                <a:latin typeface="ヒラギノ角ゴ ProN W3"/>
                <a:ea typeface="ヒラギノ角ゴ ProN W3"/>
                <a:cs typeface="ヒラギノ角ゴ ProN W3"/>
                <a:sym typeface="ヒラギノ角ゴ ProN W3"/>
              </a:defRPr>
            </a:pPr>
            <a:r>
              <a:t>子育てしやすい鯖江市を作る</a:t>
            </a:r>
          </a:p>
          <a:p>
            <a:pPr defTabSz="825500">
              <a:defRPr sz="5000">
                <a:latin typeface="ヒラギノ角ゴ ProN W3"/>
                <a:ea typeface="ヒラギノ角ゴ ProN W3"/>
                <a:cs typeface="ヒラギノ角ゴ ProN W3"/>
                <a:sym typeface="ヒラギノ角ゴ ProN W3"/>
              </a:defRPr>
            </a:pPr>
            <a:r>
              <a:t>ためのオープンデータ活用</a:t>
            </a:r>
          </a:p>
        </p:txBody>
      </p:sp>
      <p:sp>
        <p:nvSpPr>
          <p:cNvPr id="447" name="Shape 447"/>
          <p:cNvSpPr/>
          <p:nvPr/>
        </p:nvSpPr>
        <p:spPr>
          <a:xfrm>
            <a:off x="3878460" y="264986"/>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400">
                <a:latin typeface="ヒラギノ角ゴ StdN"/>
                <a:ea typeface="ヒラギノ角ゴ StdN"/>
                <a:cs typeface="ヒラギノ角ゴ StdN"/>
                <a:sym typeface="ヒラギノ角ゴ StdN"/>
              </a:defRPr>
            </a:lvl1pPr>
          </a:lstStyle>
          <a:p>
            <a:r>
              <a:t>実例</a:t>
            </a:r>
          </a:p>
        </p:txBody>
      </p:sp>
      <p:sp>
        <p:nvSpPr>
          <p:cNvPr id="448" name="Shape 448"/>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xfrm>
            <a:off x="1444188" y="561975"/>
            <a:ext cx="15889542" cy="2429672"/>
          </a:xfrm>
          <a:prstGeom prst="rect">
            <a:avLst/>
          </a:prstGeom>
        </p:spPr>
        <p:txBody>
          <a:bodyPr/>
          <a:lstStyle/>
          <a:p>
            <a:r>
              <a:t>NECソリューションイノベータ</a:t>
            </a:r>
          </a:p>
          <a:p>
            <a:r>
              <a:t>鯖江市フェロー石崎さんの成果</a:t>
            </a:r>
          </a:p>
        </p:txBody>
      </p:sp>
      <p:pic>
        <p:nvPicPr>
          <p:cNvPr id="451" name="pasted-image.pdf"/>
          <p:cNvPicPr>
            <a:picLocks noChangeAspect="1"/>
          </p:cNvPicPr>
          <p:nvPr/>
        </p:nvPicPr>
        <p:blipFill>
          <a:blip r:embed="rId2">
            <a:extLst/>
          </a:blip>
          <a:stretch>
            <a:fillRect/>
          </a:stretch>
        </p:blipFill>
        <p:spPr>
          <a:xfrm>
            <a:off x="13596856" y="824808"/>
            <a:ext cx="6826182" cy="6227871"/>
          </a:xfrm>
          <a:prstGeom prst="rect">
            <a:avLst/>
          </a:prstGeom>
          <a:ln w="12700">
            <a:miter lim="400000"/>
          </a:ln>
        </p:spPr>
      </p:pic>
      <p:pic>
        <p:nvPicPr>
          <p:cNvPr id="452" name="pasted-image.png"/>
          <p:cNvPicPr>
            <a:picLocks noChangeAspect="1"/>
          </p:cNvPicPr>
          <p:nvPr/>
        </p:nvPicPr>
        <p:blipFill>
          <a:blip r:embed="rId3">
            <a:extLst/>
          </a:blip>
          <a:stretch>
            <a:fillRect/>
          </a:stretch>
        </p:blipFill>
        <p:spPr>
          <a:xfrm>
            <a:off x="1417685" y="7782933"/>
            <a:ext cx="6826181" cy="4800708"/>
          </a:xfrm>
          <a:prstGeom prst="rect">
            <a:avLst/>
          </a:prstGeom>
          <a:ln w="12700">
            <a:miter lim="400000"/>
          </a:ln>
        </p:spPr>
      </p:pic>
      <p:pic>
        <p:nvPicPr>
          <p:cNvPr id="453" name="pasted-image.png"/>
          <p:cNvPicPr>
            <a:picLocks noChangeAspect="1"/>
          </p:cNvPicPr>
          <p:nvPr/>
        </p:nvPicPr>
        <p:blipFill>
          <a:blip r:embed="rId4">
            <a:extLst/>
          </a:blip>
          <a:stretch>
            <a:fillRect/>
          </a:stretch>
        </p:blipFill>
        <p:spPr>
          <a:xfrm>
            <a:off x="1397722" y="2899679"/>
            <a:ext cx="11125902" cy="4149415"/>
          </a:xfrm>
          <a:prstGeom prst="rect">
            <a:avLst/>
          </a:prstGeom>
          <a:ln w="12700">
            <a:miter lim="400000"/>
          </a:ln>
        </p:spPr>
      </p:pic>
      <p:pic>
        <p:nvPicPr>
          <p:cNvPr id="454"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3536830" y="7739926"/>
            <a:ext cx="9298565" cy="4886906"/>
          </a:xfrm>
          <a:prstGeom prst="rect">
            <a:avLst/>
          </a:prstGeom>
          <a:ln w="12700">
            <a:miter lim="400000"/>
          </a:ln>
        </p:spPr>
      </p:pic>
      <p:sp>
        <p:nvSpPr>
          <p:cNvPr id="455" name="Shape 455"/>
          <p:cNvSpPr/>
          <p:nvPr/>
        </p:nvSpPr>
        <p:spPr>
          <a:xfrm>
            <a:off x="1444188" y="6999380"/>
            <a:ext cx="11125994" cy="68569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2700">
                <a:latin typeface="+mj-lt"/>
                <a:ea typeface="+mj-ea"/>
                <a:cs typeface="+mj-cs"/>
                <a:sym typeface="ヒラギノ角ゴ Pro W6"/>
              </a:defRPr>
            </a:lvl1pPr>
          </a:lstStyle>
          <a:p>
            <a:r>
              <a:t>地元の子育て支援センター等に通い、地元事業者と子育てアプリを開発</a:t>
            </a:r>
          </a:p>
        </p:txBody>
      </p:sp>
      <p:sp>
        <p:nvSpPr>
          <p:cNvPr id="456" name="Shape 456"/>
          <p:cNvSpPr/>
          <p:nvPr/>
        </p:nvSpPr>
        <p:spPr>
          <a:xfrm>
            <a:off x="13547287" y="6973980"/>
            <a:ext cx="11125994" cy="68569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2700">
                <a:latin typeface="+mj-lt"/>
                <a:ea typeface="+mj-ea"/>
                <a:cs typeface="+mj-cs"/>
                <a:sym typeface="ヒラギノ角ゴ Pro W6"/>
              </a:defRPr>
            </a:lvl1pPr>
          </a:lstStyle>
          <a:p>
            <a:r>
              <a:t>日刊県民福井 3月5日 朝刊</a:t>
            </a:r>
          </a:p>
        </p:txBody>
      </p:sp>
      <p:sp>
        <p:nvSpPr>
          <p:cNvPr id="457" name="Shape 457"/>
          <p:cNvSpPr/>
          <p:nvPr/>
        </p:nvSpPr>
        <p:spPr>
          <a:xfrm>
            <a:off x="13547287" y="12536580"/>
            <a:ext cx="11125994" cy="68569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2700">
                <a:latin typeface="+mj-lt"/>
                <a:ea typeface="+mj-ea"/>
                <a:cs typeface="+mj-cs"/>
                <a:sym typeface="ヒラギノ角ゴ Pro W6"/>
              </a:defRPr>
            </a:lvl1pPr>
          </a:lstStyle>
          <a:p>
            <a:r>
              <a:t>市長やフェロー、NECソリューションイノベータ社長ら</a:t>
            </a:r>
          </a:p>
        </p:txBody>
      </p:sp>
      <p:sp>
        <p:nvSpPr>
          <p:cNvPr id="458" name="Shape 458"/>
          <p:cNvSpPr/>
          <p:nvPr/>
        </p:nvSpPr>
        <p:spPr>
          <a:xfrm>
            <a:off x="22873096" y="12937728"/>
            <a:ext cx="583145" cy="4699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p>
            <a:pPr>
              <a:defRPr sz="2400"/>
            </a:pPr>
            <a:fld id="{86CB4B4D-7CA3-9044-876B-883B54F8677D}" type="slidenum">
              <a:t>14</a:t>
            </a:fld>
            <a:r>
              <a:t>￼</a:t>
            </a:r>
          </a:p>
        </p:txBody>
      </p:sp>
      <p:sp>
        <p:nvSpPr>
          <p:cNvPr id="459" name="Shape 459"/>
          <p:cNvSpPr/>
          <p:nvPr/>
        </p:nvSpPr>
        <p:spPr>
          <a:xfrm>
            <a:off x="1355287" y="12536580"/>
            <a:ext cx="11125994" cy="68569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2700">
                <a:latin typeface="+mj-lt"/>
                <a:ea typeface="+mj-ea"/>
                <a:cs typeface="+mj-cs"/>
                <a:sym typeface="ヒラギノ角ゴ Pro W6"/>
              </a:defRPr>
            </a:lvl1pPr>
          </a:lstStyle>
          <a:p>
            <a:r>
              <a:t>関係者からのヒアリングを重ね、新たなモデルを提案</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2016-01-06 Kobe.jpg"/>
          <p:cNvPicPr>
            <a:picLocks noChangeAspect="1"/>
          </p:cNvPicPr>
          <p:nvPr/>
        </p:nvPicPr>
        <p:blipFill>
          <a:blip r:embed="rId2">
            <a:extLst/>
          </a:blip>
          <a:stretch>
            <a:fillRect/>
          </a:stretch>
        </p:blipFill>
        <p:spPr>
          <a:xfrm>
            <a:off x="11266641" y="3124116"/>
            <a:ext cx="11650356" cy="8737768"/>
          </a:xfrm>
          <a:prstGeom prst="rect">
            <a:avLst/>
          </a:prstGeom>
          <a:ln w="12700">
            <a:miter lim="400000"/>
          </a:ln>
        </p:spPr>
      </p:pic>
      <p:pic>
        <p:nvPicPr>
          <p:cNvPr id="462" name="pasted-image.png"/>
          <p:cNvPicPr>
            <a:picLocks noChangeAspect="1"/>
          </p:cNvPicPr>
          <p:nvPr/>
        </p:nvPicPr>
        <p:blipFill>
          <a:blip r:embed="rId3">
            <a:extLst/>
          </a:blip>
          <a:stretch>
            <a:fillRect/>
          </a:stretch>
        </p:blipFill>
        <p:spPr>
          <a:xfrm>
            <a:off x="863693" y="4117416"/>
            <a:ext cx="4017963" cy="4017963"/>
          </a:xfrm>
          <a:prstGeom prst="rect">
            <a:avLst/>
          </a:prstGeom>
          <a:ln w="12700">
            <a:miter lim="400000"/>
          </a:ln>
        </p:spPr>
      </p:pic>
      <p:pic>
        <p:nvPicPr>
          <p:cNvPr id="463" name="pasted-image.png"/>
          <p:cNvPicPr>
            <a:picLocks noChangeAspect="1"/>
          </p:cNvPicPr>
          <p:nvPr/>
        </p:nvPicPr>
        <p:blipFill>
          <a:blip r:embed="rId4">
            <a:extLst/>
          </a:blip>
          <a:stretch>
            <a:fillRect/>
          </a:stretch>
        </p:blipFill>
        <p:spPr>
          <a:xfrm>
            <a:off x="3128565" y="2756527"/>
            <a:ext cx="4230102" cy="1271989"/>
          </a:xfrm>
          <a:prstGeom prst="rect">
            <a:avLst/>
          </a:prstGeom>
          <a:ln w="12700">
            <a:miter lim="400000"/>
          </a:ln>
        </p:spPr>
      </p:pic>
      <p:pic>
        <p:nvPicPr>
          <p:cNvPr id="464" name="pasted-image.png"/>
          <p:cNvPicPr>
            <a:picLocks noChangeAspect="1"/>
          </p:cNvPicPr>
          <p:nvPr/>
        </p:nvPicPr>
        <p:blipFill>
          <a:blip r:embed="rId5">
            <a:extLst/>
          </a:blip>
          <a:stretch>
            <a:fillRect/>
          </a:stretch>
        </p:blipFill>
        <p:spPr>
          <a:xfrm>
            <a:off x="5098036" y="5490403"/>
            <a:ext cx="5368025" cy="1271989"/>
          </a:xfrm>
          <a:prstGeom prst="rect">
            <a:avLst/>
          </a:prstGeom>
          <a:ln w="12700">
            <a:miter lim="400000"/>
          </a:ln>
        </p:spPr>
      </p:pic>
      <p:sp>
        <p:nvSpPr>
          <p:cNvPr id="465" name="Shape 465"/>
          <p:cNvSpPr/>
          <p:nvPr/>
        </p:nvSpPr>
        <p:spPr>
          <a:xfrm>
            <a:off x="5098036" y="4453299"/>
            <a:ext cx="749301"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ヒラギノ角ゴ ProN W3"/>
                <a:ea typeface="ヒラギノ角ゴ ProN W3"/>
                <a:cs typeface="ヒラギノ角ゴ ProN W3"/>
                <a:sym typeface="ヒラギノ角ゴ ProN W3"/>
              </a:defRPr>
            </a:lvl1pPr>
          </a:lstStyle>
          <a:p>
            <a:r>
              <a:t>ｘ</a:t>
            </a:r>
          </a:p>
        </p:txBody>
      </p:sp>
      <p:sp>
        <p:nvSpPr>
          <p:cNvPr id="466" name="Shape 466"/>
          <p:cNvSpPr/>
          <p:nvPr/>
        </p:nvSpPr>
        <p:spPr>
          <a:xfrm>
            <a:off x="723255" y="7682873"/>
            <a:ext cx="9742806" cy="454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5000">
                <a:latin typeface="ヒラギノ角ゴ ProN W6"/>
                <a:ea typeface="ヒラギノ角ゴ ProN W6"/>
                <a:cs typeface="ヒラギノ角ゴ ProN W6"/>
                <a:sym typeface="ヒラギノ角ゴ ProN W6"/>
              </a:defRPr>
            </a:pPr>
            <a:r>
              <a:t>業務目標</a:t>
            </a:r>
          </a:p>
          <a:p>
            <a:pPr defTabSz="825500">
              <a:defRPr sz="5000">
                <a:latin typeface="ヒラギノ角ゴ ProN W3"/>
                <a:ea typeface="ヒラギノ角ゴ ProN W3"/>
                <a:cs typeface="ヒラギノ角ゴ ProN W3"/>
                <a:sym typeface="ヒラギノ角ゴ ProN W3"/>
              </a:defRPr>
            </a:pPr>
            <a:r>
              <a:t>１．スタートアップを育成する</a:t>
            </a:r>
          </a:p>
          <a:p>
            <a:pPr defTabSz="825500">
              <a:defRPr sz="5000">
                <a:latin typeface="ヒラギノ角ゴ ProN W3"/>
                <a:ea typeface="ヒラギノ角ゴ ProN W3"/>
                <a:cs typeface="ヒラギノ角ゴ ProN W3"/>
                <a:sym typeface="ヒラギノ角ゴ ProN W3"/>
              </a:defRPr>
            </a:pPr>
            <a:r>
              <a:t>エコシステム作りの支援</a:t>
            </a:r>
          </a:p>
          <a:p>
            <a:pPr defTabSz="825500">
              <a:defRPr sz="5000">
                <a:latin typeface="ヒラギノ角ゴ ProN W3"/>
                <a:ea typeface="ヒラギノ角ゴ ProN W3"/>
                <a:cs typeface="ヒラギノ角ゴ ProN W3"/>
                <a:sym typeface="ヒラギノ角ゴ ProN W3"/>
              </a:defRPr>
            </a:pPr>
            <a:r>
              <a:t>２．オープンガバメントに向けた</a:t>
            </a:r>
          </a:p>
          <a:p>
            <a:pPr defTabSz="825500">
              <a:defRPr sz="5000">
                <a:latin typeface="ヒラギノ角ゴ ProN W3"/>
                <a:ea typeface="ヒラギノ角ゴ ProN W3"/>
                <a:cs typeface="ヒラギノ角ゴ ProN W3"/>
                <a:sym typeface="ヒラギノ角ゴ ProN W3"/>
              </a:defRPr>
            </a:pPr>
            <a:r>
              <a:t>行政オープンデータの推進支援</a:t>
            </a:r>
          </a:p>
        </p:txBody>
      </p:sp>
      <p:sp>
        <p:nvSpPr>
          <p:cNvPr id="467" name="Shape 467"/>
          <p:cNvSpPr/>
          <p:nvPr/>
        </p:nvSpPr>
        <p:spPr>
          <a:xfrm>
            <a:off x="3878460" y="264986"/>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400">
                <a:latin typeface="ヒラギノ角ゴ StdN"/>
                <a:ea typeface="ヒラギノ角ゴ StdN"/>
                <a:cs typeface="ヒラギノ角ゴ StdN"/>
                <a:sym typeface="ヒラギノ角ゴ StdN"/>
              </a:defRPr>
            </a:lvl1pPr>
          </a:lstStyle>
          <a:p>
            <a:r>
              <a:t>実例</a:t>
            </a:r>
          </a:p>
        </p:txBody>
      </p:sp>
      <p:sp>
        <p:nvSpPr>
          <p:cNvPr id="468" name="Shape 468"/>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pasted-image.tif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292181" y="3777746"/>
            <a:ext cx="10584679" cy="7938508"/>
          </a:xfrm>
          <a:prstGeom prst="rect">
            <a:avLst/>
          </a:prstGeom>
          <a:ln w="12700">
            <a:miter lim="400000"/>
          </a:ln>
        </p:spPr>
      </p:pic>
      <p:pic>
        <p:nvPicPr>
          <p:cNvPr id="471" name="pasted-image.png"/>
          <p:cNvPicPr>
            <a:picLocks noChangeAspect="1"/>
          </p:cNvPicPr>
          <p:nvPr/>
        </p:nvPicPr>
        <p:blipFill>
          <a:blip r:embed="rId3">
            <a:extLst/>
          </a:blip>
          <a:stretch>
            <a:fillRect/>
          </a:stretch>
        </p:blipFill>
        <p:spPr>
          <a:xfrm>
            <a:off x="4104174" y="3863941"/>
            <a:ext cx="4311826" cy="1271990"/>
          </a:xfrm>
          <a:prstGeom prst="rect">
            <a:avLst/>
          </a:prstGeom>
          <a:ln w="12700">
            <a:miter lim="400000"/>
          </a:ln>
        </p:spPr>
      </p:pic>
      <p:pic>
        <p:nvPicPr>
          <p:cNvPr id="472" name="pasted-image.png"/>
          <p:cNvPicPr>
            <a:picLocks noChangeAspect="1"/>
          </p:cNvPicPr>
          <p:nvPr/>
        </p:nvPicPr>
        <p:blipFill>
          <a:blip r:embed="rId4">
            <a:extLst/>
          </a:blip>
          <a:stretch>
            <a:fillRect/>
          </a:stretch>
        </p:blipFill>
        <p:spPr>
          <a:xfrm>
            <a:off x="3054864" y="6164957"/>
            <a:ext cx="3298280" cy="2100959"/>
          </a:xfrm>
          <a:prstGeom prst="rect">
            <a:avLst/>
          </a:prstGeom>
          <a:ln w="12700">
            <a:miter lim="400000"/>
          </a:ln>
        </p:spPr>
      </p:pic>
      <p:pic>
        <p:nvPicPr>
          <p:cNvPr id="473" name="pasted-image.png"/>
          <p:cNvPicPr>
            <a:picLocks noChangeAspect="1"/>
          </p:cNvPicPr>
          <p:nvPr/>
        </p:nvPicPr>
        <p:blipFill>
          <a:blip r:embed="rId5">
            <a:extLst/>
          </a:blip>
          <a:stretch>
            <a:fillRect/>
          </a:stretch>
        </p:blipFill>
        <p:spPr>
          <a:xfrm>
            <a:off x="6607809" y="6501061"/>
            <a:ext cx="2857501" cy="1428751"/>
          </a:xfrm>
          <a:prstGeom prst="rect">
            <a:avLst/>
          </a:prstGeom>
          <a:ln w="12700">
            <a:miter lim="400000"/>
          </a:ln>
        </p:spPr>
      </p:pic>
      <p:sp>
        <p:nvSpPr>
          <p:cNvPr id="474" name="Shape 474"/>
          <p:cNvSpPr/>
          <p:nvPr/>
        </p:nvSpPr>
        <p:spPr>
          <a:xfrm>
            <a:off x="5885436" y="5415984"/>
            <a:ext cx="749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000">
                <a:latin typeface="ヒラギノ角ゴ ProN W3"/>
                <a:ea typeface="ヒラギノ角ゴ ProN W3"/>
                <a:cs typeface="ヒラギノ角ゴ ProN W3"/>
                <a:sym typeface="ヒラギノ角ゴ ProN W3"/>
              </a:defRPr>
            </a:lvl1pPr>
          </a:lstStyle>
          <a:p>
            <a:r>
              <a:t>ｘ</a:t>
            </a:r>
          </a:p>
        </p:txBody>
      </p:sp>
      <p:sp>
        <p:nvSpPr>
          <p:cNvPr id="475" name="Shape 475"/>
          <p:cNvSpPr/>
          <p:nvPr/>
        </p:nvSpPr>
        <p:spPr>
          <a:xfrm>
            <a:off x="618480" y="8988458"/>
            <a:ext cx="10917556" cy="26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5000">
                <a:latin typeface="ヒラギノ角ゴ ProN W6"/>
                <a:ea typeface="ヒラギノ角ゴ ProN W6"/>
                <a:cs typeface="ヒラギノ角ゴ ProN W6"/>
                <a:sym typeface="ヒラギノ角ゴ ProN W6"/>
              </a:defRPr>
            </a:pPr>
            <a:r>
              <a:t>業務目標</a:t>
            </a:r>
          </a:p>
          <a:p>
            <a:pPr defTabSz="825500">
              <a:defRPr sz="5000">
                <a:latin typeface="ヒラギノ角ゴ ProN W3"/>
                <a:ea typeface="ヒラギノ角ゴ ProN W3"/>
                <a:cs typeface="ヒラギノ角ゴ ProN W3"/>
                <a:sym typeface="ヒラギノ角ゴ ProN W3"/>
              </a:defRPr>
            </a:pPr>
            <a:r>
              <a:t>「オープンイノベーション」のための</a:t>
            </a:r>
          </a:p>
          <a:p>
            <a:pPr defTabSz="825500">
              <a:defRPr sz="5000">
                <a:latin typeface="ヒラギノ角ゴ ProN W3"/>
                <a:ea typeface="ヒラギノ角ゴ ProN W3"/>
                <a:cs typeface="ヒラギノ角ゴ ProN W3"/>
                <a:sym typeface="ヒラギノ角ゴ ProN W3"/>
              </a:defRPr>
            </a:pPr>
            <a:r>
              <a:t>プラットフォーム形成の支援</a:t>
            </a:r>
          </a:p>
        </p:txBody>
      </p:sp>
      <p:sp>
        <p:nvSpPr>
          <p:cNvPr id="476" name="Shape 476"/>
          <p:cNvSpPr/>
          <p:nvPr/>
        </p:nvSpPr>
        <p:spPr>
          <a:xfrm>
            <a:off x="3878460" y="264986"/>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400">
                <a:latin typeface="ヒラギノ角ゴ StdN"/>
                <a:ea typeface="ヒラギノ角ゴ StdN"/>
                <a:cs typeface="ヒラギノ角ゴ StdN"/>
                <a:sym typeface="ヒラギノ角ゴ StdN"/>
              </a:defRPr>
            </a:lvl1pPr>
          </a:lstStyle>
          <a:p>
            <a:r>
              <a:t>実例</a:t>
            </a:r>
          </a:p>
        </p:txBody>
      </p:sp>
      <p:sp>
        <p:nvSpPr>
          <p:cNvPr id="477" name="Shape 477"/>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28</a:t>
            </a:r>
            <a:r>
              <a:rPr kumimoji="1" lang="ja-JP" altLang="en-US" dirty="0" smtClean="0"/>
              <a:t>年度の受け入れ自治体とフェロー派遣元</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437569" y="2889721"/>
            <a:ext cx="23380700" cy="9956800"/>
          </a:xfrm>
          <a:prstGeom prst="rect">
            <a:avLst/>
          </a:prstGeom>
        </p:spPr>
      </p:pic>
    </p:spTree>
    <p:extLst>
      <p:ext uri="{BB962C8B-B14F-4D97-AF65-F5344CB8AC3E}">
        <p14:creationId xmlns:p14="http://schemas.microsoft.com/office/powerpoint/2010/main" val="3133386180"/>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p:cNvSpPr>
          <p:nvPr>
            <p:ph type="body" idx="1"/>
          </p:nvPr>
        </p:nvSpPr>
        <p:spPr>
          <a:xfrm>
            <a:off x="2138780" y="2553239"/>
            <a:ext cx="20106440" cy="10100482"/>
          </a:xfrm>
          <a:prstGeom prst="rect">
            <a:avLst/>
          </a:prstGeom>
        </p:spPr>
        <p:txBody>
          <a:bodyPr/>
          <a:lstStyle/>
          <a:p>
            <a:r>
              <a:t>自治体側は費用を支払わない</a:t>
            </a:r>
            <a:br/>
            <a:r>
              <a:t>→業務委託ではない</a:t>
            </a:r>
          </a:p>
          <a:p>
            <a:r>
              <a:t>フルタイムワークではなく、兼業</a:t>
            </a:r>
            <a:br/>
            <a:r>
              <a:t>→効率のよい働き方や優先順位を考える必要がある</a:t>
            </a:r>
          </a:p>
          <a:p>
            <a:r>
              <a:t>何をすべきかをフェロー自身が考える</a:t>
            </a:r>
          </a:p>
          <a:p>
            <a:r>
              <a:t>地元のコミュニティとの連携</a:t>
            </a:r>
          </a:p>
          <a:p>
            <a:r>
              <a:t>Code for Japan のネットワークやナレッジの活用</a:t>
            </a:r>
          </a:p>
        </p:txBody>
      </p:sp>
      <p:sp>
        <p:nvSpPr>
          <p:cNvPr id="480" name="Shape 480"/>
          <p:cNvSpPr/>
          <p:nvPr/>
        </p:nvSpPr>
        <p:spPr>
          <a:xfrm>
            <a:off x="3878460" y="610172"/>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900">
                <a:latin typeface="ヒラギノ角ゴ StdN"/>
                <a:ea typeface="ヒラギノ角ゴ StdN"/>
                <a:cs typeface="ヒラギノ角ゴ StdN"/>
                <a:sym typeface="ヒラギノ角ゴ StdN"/>
              </a:defRPr>
            </a:lvl1pPr>
          </a:lstStyle>
          <a:p>
            <a:r>
              <a:t>コーポレートフェローシップのポイント</a:t>
            </a:r>
          </a:p>
        </p:txBody>
      </p:sp>
      <p:sp>
        <p:nvSpPr>
          <p:cNvPr id="481" name="Shape 481"/>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2" name="図 1"/>
          <p:cNvPicPr>
            <a:picLocks noChangeAspect="1"/>
          </p:cNvPicPr>
          <p:nvPr/>
        </p:nvPicPr>
        <p:blipFill>
          <a:blip r:embed="rId2"/>
          <a:stretch>
            <a:fillRect/>
          </a:stretch>
        </p:blipFill>
        <p:spPr>
          <a:xfrm>
            <a:off x="0" y="0"/>
            <a:ext cx="24384000" cy="13716000"/>
          </a:xfrm>
          <a:prstGeom prst="rect">
            <a:avLst/>
          </a:prstGeom>
        </p:spPr>
      </p:pic>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body" idx="1"/>
          </p:nvPr>
        </p:nvSpPr>
        <p:spPr>
          <a:xfrm>
            <a:off x="2138780" y="2427578"/>
            <a:ext cx="20106440" cy="9873272"/>
          </a:xfrm>
          <a:prstGeom prst="rect">
            <a:avLst/>
          </a:prstGeom>
        </p:spPr>
        <p:txBody>
          <a:bodyPr/>
          <a:lstStyle/>
          <a:p>
            <a:pPr marL="1106714" indent="-789214">
              <a:defRPr sz="5000"/>
            </a:pPr>
            <a:r>
              <a:t>業務委託ではなく「協業」として企業と付き合える</a:t>
            </a:r>
          </a:p>
          <a:p>
            <a:pPr marL="1106714" indent="-789214">
              <a:defRPr sz="5000"/>
            </a:pPr>
            <a:r>
              <a:t>行政から見るとノウハウ・ネットワーク面における外部からのサポートになる</a:t>
            </a:r>
          </a:p>
          <a:p>
            <a:pPr marL="1106714" indent="-789214">
              <a:defRPr sz="5000"/>
            </a:pPr>
            <a:r>
              <a:t>外部人材の働き方を見て、職場が良い方向に変わった</a:t>
            </a:r>
          </a:p>
        </p:txBody>
      </p:sp>
      <p:sp>
        <p:nvSpPr>
          <p:cNvPr id="484" name="Shape 484"/>
          <p:cNvSpPr/>
          <p:nvPr/>
        </p:nvSpPr>
        <p:spPr>
          <a:xfrm>
            <a:off x="3878460" y="610172"/>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900">
                <a:latin typeface="ヒラギノ角ゴ StdN"/>
                <a:ea typeface="ヒラギノ角ゴ StdN"/>
                <a:cs typeface="ヒラギノ角ゴ StdN"/>
                <a:sym typeface="ヒラギノ角ゴ StdN"/>
              </a:defRPr>
            </a:lvl1pPr>
          </a:lstStyle>
          <a:p>
            <a:r>
              <a:t>役場側の意見</a:t>
            </a:r>
          </a:p>
        </p:txBody>
      </p:sp>
      <p:sp>
        <p:nvSpPr>
          <p:cNvPr id="485" name="Shape 485"/>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2"/>
          </p:nvPr>
        </p:nvSpPr>
        <p:spPr>
          <a:xfrm>
            <a:off x="23545553" y="12988528"/>
            <a:ext cx="355830" cy="44767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280" name="dropp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0834" y="155756"/>
            <a:ext cx="4823802" cy="2513352"/>
          </a:xfrm>
          <a:prstGeom prst="rect">
            <a:avLst/>
          </a:prstGeom>
          <a:ln w="12700">
            <a:miter lim="400000"/>
          </a:ln>
        </p:spPr>
      </p:pic>
      <p:sp>
        <p:nvSpPr>
          <p:cNvPr id="281" name="Shape 281"/>
          <p:cNvSpPr/>
          <p:nvPr/>
        </p:nvSpPr>
        <p:spPr>
          <a:xfrm>
            <a:off x="707317" y="2189689"/>
            <a:ext cx="14116830" cy="21557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3200">
                <a:latin typeface="ヒラギノ角ゴ Std"/>
                <a:ea typeface="ヒラギノ角ゴ Std"/>
                <a:cs typeface="ヒラギノ角ゴ Std"/>
                <a:sym typeface="ヒラギノ角ゴ Std"/>
              </a:defRPr>
            </a:lvl1pPr>
          </a:lstStyle>
          <a:p>
            <a:r>
              <a:t>「ともに考え、ともにつくる」をコンセプトに、民間と行政が共に技術活用をしながら課題解決を行なっていく場作りを行う非営利団体です。</a:t>
            </a:r>
          </a:p>
        </p:txBody>
      </p:sp>
      <p:sp>
        <p:nvSpPr>
          <p:cNvPr id="282" name="Shape 282"/>
          <p:cNvSpPr/>
          <p:nvPr/>
        </p:nvSpPr>
        <p:spPr>
          <a:xfrm>
            <a:off x="16096640" y="1399904"/>
            <a:ext cx="7268609" cy="2637259"/>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2700">
                <a:latin typeface="Helvetica"/>
                <a:ea typeface="Helvetica"/>
                <a:cs typeface="Helvetica"/>
                <a:sym typeface="Helvetica"/>
              </a:defRPr>
            </a:pPr>
            <a:r>
              <a:rPr dirty="0"/>
              <a:t>一般社団法人コード・フォー・ジャパン</a:t>
            </a:r>
          </a:p>
          <a:p>
            <a:pPr algn="l" defTabSz="642937">
              <a:defRPr sz="2700">
                <a:latin typeface="Helvetica"/>
                <a:ea typeface="Helvetica"/>
                <a:cs typeface="Helvetica"/>
                <a:sym typeface="Helvetica"/>
              </a:defRPr>
            </a:pPr>
            <a:r>
              <a:rPr dirty="0"/>
              <a:t>代表理事：関　治之</a:t>
            </a:r>
          </a:p>
          <a:p>
            <a:pPr algn="l" defTabSz="642937">
              <a:defRPr sz="2700">
                <a:latin typeface="Helvetica"/>
                <a:ea typeface="Helvetica"/>
                <a:cs typeface="Helvetica"/>
                <a:sym typeface="Helvetica"/>
              </a:defRPr>
            </a:pPr>
            <a:r>
              <a:rPr dirty="0"/>
              <a:t>副理事</a:t>
            </a:r>
            <a:r>
              <a:rPr dirty="0" smtClean="0"/>
              <a:t>：</a:t>
            </a:r>
            <a:r>
              <a:rPr lang="ja-JP" altLang="en-US" dirty="0" smtClean="0"/>
              <a:t>三本　裕子</a:t>
            </a:r>
            <a:endParaRPr dirty="0"/>
          </a:p>
          <a:p>
            <a:pPr algn="l" defTabSz="642937">
              <a:defRPr sz="2700">
                <a:latin typeface="Helvetica"/>
                <a:ea typeface="Helvetica"/>
                <a:cs typeface="Helvetica"/>
                <a:sym typeface="Helvetica"/>
              </a:defRPr>
            </a:pPr>
            <a:r>
              <a:rPr dirty="0"/>
              <a:t>理事　</a:t>
            </a:r>
            <a:r>
              <a:rPr dirty="0" smtClean="0"/>
              <a:t>：</a:t>
            </a:r>
            <a:r>
              <a:rPr lang="ja-JP" altLang="en-US" dirty="0" smtClean="0"/>
              <a:t>藤井</a:t>
            </a:r>
            <a:r>
              <a:rPr lang="ja-JP" altLang="en-US" dirty="0"/>
              <a:t>　</a:t>
            </a:r>
            <a:r>
              <a:rPr lang="ja-JP" altLang="en-US" dirty="0" smtClean="0"/>
              <a:t>靖史、小泉　勝志郎</a:t>
            </a:r>
            <a:endParaRPr dirty="0"/>
          </a:p>
          <a:p>
            <a:pPr algn="l" defTabSz="642937">
              <a:defRPr sz="2700">
                <a:latin typeface="Helvetica"/>
                <a:ea typeface="Helvetica"/>
                <a:cs typeface="Helvetica"/>
                <a:sym typeface="Helvetica"/>
              </a:defRPr>
            </a:pPr>
            <a:r>
              <a:rPr dirty="0"/>
              <a:t>有給スタッフ：２名</a:t>
            </a:r>
          </a:p>
          <a:p>
            <a:pPr algn="l" defTabSz="642937">
              <a:defRPr sz="2700">
                <a:latin typeface="Helvetica"/>
                <a:ea typeface="Helvetica"/>
                <a:cs typeface="Helvetica"/>
                <a:sym typeface="Helvetica"/>
              </a:defRPr>
            </a:pPr>
            <a:r>
              <a:rPr dirty="0"/>
              <a:t>コアメンバー（ボランティア含む）：20名程</a:t>
            </a:r>
          </a:p>
        </p:txBody>
      </p:sp>
      <p:grpSp>
        <p:nvGrpSpPr>
          <p:cNvPr id="301" name="Group 301"/>
          <p:cNvGrpSpPr/>
          <p:nvPr/>
        </p:nvGrpSpPr>
        <p:grpSpPr>
          <a:xfrm>
            <a:off x="538646" y="6664193"/>
            <a:ext cx="11944930" cy="6326716"/>
            <a:chOff x="0" y="0"/>
            <a:chExt cx="11944928" cy="6326715"/>
          </a:xfrm>
        </p:grpSpPr>
        <p:sp>
          <p:nvSpPr>
            <p:cNvPr id="283" name="Shape 283"/>
            <p:cNvSpPr/>
            <p:nvPr/>
          </p:nvSpPr>
          <p:spPr>
            <a:xfrm flipV="1">
              <a:off x="1931630" y="3839662"/>
              <a:ext cx="2830053" cy="753925"/>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nvGrpSpPr>
            <p:cNvPr id="286" name="Group 286"/>
            <p:cNvGrpSpPr/>
            <p:nvPr/>
          </p:nvGrpSpPr>
          <p:grpSpPr>
            <a:xfrm>
              <a:off x="0" y="2520978"/>
              <a:ext cx="3780974" cy="3268193"/>
              <a:chOff x="-508754" y="-210902"/>
              <a:chExt cx="3780973" cy="3268192"/>
            </a:xfrm>
          </p:grpSpPr>
          <p:sp>
            <p:nvSpPr>
              <p:cNvPr id="284" name="Shape 284"/>
              <p:cNvSpPr/>
              <p:nvPr/>
            </p:nvSpPr>
            <p:spPr>
              <a:xfrm>
                <a:off x="225399" y="744625"/>
                <a:ext cx="2312666" cy="2312665"/>
              </a:xfrm>
              <a:prstGeom prst="ellipse">
                <a:avLst/>
              </a:prstGeom>
              <a:solidFill>
                <a:srgbClr val="FF9300"/>
              </a:soli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5" name="Shape 285"/>
              <p:cNvSpPr/>
              <p:nvPr/>
            </p:nvSpPr>
            <p:spPr>
              <a:xfrm>
                <a:off x="-508755" y="-210903"/>
                <a:ext cx="3780974" cy="60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500">
                    <a:latin typeface="ヒラギノ角ゴ Std"/>
                    <a:ea typeface="ヒラギノ角ゴ Std"/>
                    <a:cs typeface="ヒラギノ角ゴ Std"/>
                    <a:sym typeface="ヒラギノ角ゴ Std"/>
                  </a:defRPr>
                </a:lvl1pPr>
              </a:lstStyle>
              <a:p>
                <a:r>
                  <a:t>市民がつながる</a:t>
                </a:r>
              </a:p>
            </p:txBody>
          </p:sp>
        </p:grpSp>
        <p:pic>
          <p:nvPicPr>
            <p:cNvPr id="287" name="pasted-image.tiff"/>
            <p:cNvPicPr>
              <a:picLocks noChangeAspect="1"/>
            </p:cNvPicPr>
            <p:nvPr/>
          </p:nvPicPr>
          <p:blipFill>
            <a:blip r:embed="rId3">
              <a:extLst/>
            </a:blip>
            <a:stretch>
              <a:fillRect/>
            </a:stretch>
          </p:blipFill>
          <p:spPr>
            <a:xfrm>
              <a:off x="1011070" y="4560609"/>
              <a:ext cx="812619" cy="812618"/>
            </a:xfrm>
            <a:prstGeom prst="rect">
              <a:avLst/>
            </a:prstGeom>
            <a:ln w="12700" cap="flat">
              <a:noFill/>
              <a:miter lim="400000"/>
            </a:ln>
            <a:effectLst/>
          </p:spPr>
        </p:pic>
        <p:pic>
          <p:nvPicPr>
            <p:cNvPr id="288" name="pasted-image.tiff"/>
            <p:cNvPicPr>
              <a:picLocks noChangeAspect="1"/>
            </p:cNvPicPr>
            <p:nvPr/>
          </p:nvPicPr>
          <p:blipFill>
            <a:blip r:embed="rId4">
              <a:extLst/>
            </a:blip>
            <a:stretch>
              <a:fillRect/>
            </a:stretch>
          </p:blipFill>
          <p:spPr>
            <a:xfrm>
              <a:off x="1484178" y="3716295"/>
              <a:ext cx="812618" cy="812618"/>
            </a:xfrm>
            <a:prstGeom prst="rect">
              <a:avLst/>
            </a:prstGeom>
            <a:ln w="12700" cap="flat">
              <a:noFill/>
              <a:miter lim="400000"/>
            </a:ln>
            <a:effectLst/>
          </p:spPr>
        </p:pic>
        <p:pic>
          <p:nvPicPr>
            <p:cNvPr id="289" name="pasted-image.tiff"/>
            <p:cNvPicPr>
              <a:picLocks noChangeAspect="1"/>
            </p:cNvPicPr>
            <p:nvPr/>
          </p:nvPicPr>
          <p:blipFill>
            <a:blip r:embed="rId5">
              <a:extLst/>
            </a:blip>
            <a:stretch>
              <a:fillRect/>
            </a:stretch>
          </p:blipFill>
          <p:spPr>
            <a:xfrm>
              <a:off x="1988935" y="4560609"/>
              <a:ext cx="812619" cy="812618"/>
            </a:xfrm>
            <a:prstGeom prst="rect">
              <a:avLst/>
            </a:prstGeom>
            <a:ln w="12700" cap="flat">
              <a:noFill/>
              <a:miter lim="400000"/>
            </a:ln>
            <a:effectLst/>
          </p:spPr>
        </p:pic>
        <p:pic>
          <p:nvPicPr>
            <p:cNvPr id="290" name="Landmark.png"/>
            <p:cNvPicPr>
              <a:picLocks noChangeAspect="1"/>
            </p:cNvPicPr>
            <p:nvPr/>
          </p:nvPicPr>
          <p:blipFill>
            <a:blip r:embed="rId6">
              <a:extLst/>
            </a:blip>
            <a:srcRect/>
            <a:stretch>
              <a:fillRect/>
            </a:stretch>
          </p:blipFill>
          <p:spPr>
            <a:xfrm>
              <a:off x="4512605" y="0"/>
              <a:ext cx="2312576" cy="2312575"/>
            </a:xfrm>
            <a:prstGeom prst="rect">
              <a:avLst/>
            </a:prstGeom>
            <a:ln w="12700" cap="flat">
              <a:noFill/>
              <a:miter lim="400000"/>
            </a:ln>
            <a:effectLst/>
          </p:spPr>
        </p:pic>
        <p:grpSp>
          <p:nvGrpSpPr>
            <p:cNvPr id="293" name="Group 293"/>
            <p:cNvGrpSpPr/>
            <p:nvPr/>
          </p:nvGrpSpPr>
          <p:grpSpPr>
            <a:xfrm>
              <a:off x="3182937" y="2818298"/>
              <a:ext cx="4971858" cy="3508418"/>
              <a:chOff x="0" y="0"/>
              <a:chExt cx="4971856" cy="3508417"/>
            </a:xfrm>
          </p:grpSpPr>
          <p:pic>
            <p:nvPicPr>
              <p:cNvPr id="291" name="pasted-image.tif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1239" y="0"/>
                <a:ext cx="1689378" cy="1689377"/>
              </a:xfrm>
              <a:prstGeom prst="rect">
                <a:avLst/>
              </a:prstGeom>
              <a:ln w="12700" cap="flat">
                <a:noFill/>
                <a:miter lim="400000"/>
              </a:ln>
              <a:effectLst/>
            </p:spPr>
          </p:pic>
          <p:sp>
            <p:nvSpPr>
              <p:cNvPr id="292" name="Shape 292"/>
              <p:cNvSpPr/>
              <p:nvPr/>
            </p:nvSpPr>
            <p:spPr>
              <a:xfrm>
                <a:off x="-1" y="2112646"/>
                <a:ext cx="4971858" cy="1395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500">
                    <a:latin typeface="ヒラギノ角ゴ Std"/>
                    <a:ea typeface="ヒラギノ角ゴ Std"/>
                    <a:cs typeface="ヒラギノ角ゴ Std"/>
                    <a:sym typeface="ヒラギノ角ゴ Std"/>
                  </a:defRPr>
                </a:pPr>
                <a:r>
                  <a:t>創造的なアイデアを</a:t>
                </a:r>
              </a:p>
              <a:p>
                <a:pPr>
                  <a:defRPr sz="3500">
                    <a:latin typeface="ヒラギノ角ゴ Std"/>
                    <a:ea typeface="ヒラギノ角ゴ Std"/>
                    <a:cs typeface="ヒラギノ角ゴ Std"/>
                    <a:sym typeface="ヒラギノ角ゴ Std"/>
                  </a:defRPr>
                </a:pPr>
                <a:r>
                  <a:t>考え、実際につくる</a:t>
                </a:r>
              </a:p>
            </p:txBody>
          </p:sp>
        </p:grpSp>
        <p:grpSp>
          <p:nvGrpSpPr>
            <p:cNvPr id="300" name="Group 300"/>
            <p:cNvGrpSpPr/>
            <p:nvPr/>
          </p:nvGrpSpPr>
          <p:grpSpPr>
            <a:xfrm>
              <a:off x="5674732" y="850315"/>
              <a:ext cx="6270197" cy="4790087"/>
              <a:chOff x="0" y="0"/>
              <a:chExt cx="6270196" cy="4790086"/>
            </a:xfrm>
          </p:grpSpPr>
          <p:sp>
            <p:nvSpPr>
              <p:cNvPr id="294" name="Shape 294"/>
              <p:cNvSpPr/>
              <p:nvPr/>
            </p:nvSpPr>
            <p:spPr>
              <a:xfrm flipH="1">
                <a:off x="-1" y="1490262"/>
                <a:ext cx="2" cy="449666"/>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5" name="Shape 295"/>
              <p:cNvSpPr/>
              <p:nvPr/>
            </p:nvSpPr>
            <p:spPr>
              <a:xfrm flipH="1">
                <a:off x="857589" y="2574955"/>
                <a:ext cx="3488762" cy="213655"/>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6" name="Shape 296"/>
              <p:cNvSpPr/>
              <p:nvPr/>
            </p:nvSpPr>
            <p:spPr>
              <a:xfrm flipH="1" flipV="1">
                <a:off x="857590" y="2788608"/>
                <a:ext cx="3481519" cy="1309242"/>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297" name="pasted-image.tiff"/>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76794" y="3443118"/>
                <a:ext cx="1346969" cy="1346969"/>
              </a:xfrm>
              <a:prstGeom prst="rect">
                <a:avLst/>
              </a:prstGeom>
              <a:ln w="12700" cap="flat">
                <a:noFill/>
                <a:miter lim="400000"/>
              </a:ln>
              <a:effectLst/>
            </p:spPr>
          </p:pic>
          <p:pic>
            <p:nvPicPr>
              <p:cNvPr id="298" name="pasted-image.tiff"/>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2183" y="1868495"/>
                <a:ext cx="1376192" cy="1376192"/>
              </a:xfrm>
              <a:prstGeom prst="rect">
                <a:avLst/>
              </a:prstGeom>
              <a:ln w="12700" cap="flat">
                <a:noFill/>
                <a:miter lim="400000"/>
              </a:ln>
              <a:effectLst/>
            </p:spPr>
          </p:pic>
          <p:sp>
            <p:nvSpPr>
              <p:cNvPr id="299" name="Shape 299"/>
              <p:cNvSpPr/>
              <p:nvPr/>
            </p:nvSpPr>
            <p:spPr>
              <a:xfrm>
                <a:off x="1784630" y="0"/>
                <a:ext cx="4485567" cy="1395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3500">
                    <a:latin typeface="ヒラギノ角ゴ Std"/>
                    <a:ea typeface="ヒラギノ角ゴ Std"/>
                    <a:cs typeface="ヒラギノ角ゴ Std"/>
                    <a:sym typeface="ヒラギノ角ゴ Std"/>
                  </a:defRPr>
                </a:pPr>
                <a:r>
                  <a:t>様々な組織と連携</a:t>
                </a:r>
              </a:p>
              <a:p>
                <a:pPr>
                  <a:defRPr sz="3500">
                    <a:latin typeface="ヒラギノ角ゴ Std"/>
                    <a:ea typeface="ヒラギノ角ゴ Std"/>
                    <a:cs typeface="ヒラギノ角ゴ Std"/>
                    <a:sym typeface="ヒラギノ角ゴ Std"/>
                  </a:defRPr>
                </a:pPr>
                <a:r>
                  <a:t>し持続化する</a:t>
                </a:r>
              </a:p>
            </p:txBody>
          </p:sp>
        </p:grpSp>
      </p:grpSp>
      <p:sp>
        <p:nvSpPr>
          <p:cNvPr id="302" name="Shape 302"/>
          <p:cNvSpPr/>
          <p:nvPr/>
        </p:nvSpPr>
        <p:spPr>
          <a:xfrm>
            <a:off x="-1" y="4891022"/>
            <a:ext cx="24384002" cy="1"/>
          </a:xfrm>
          <a:prstGeom prst="line">
            <a:avLst/>
          </a:prstGeom>
          <a:ln w="25400">
            <a:solidFill>
              <a:srgbClr val="000000"/>
            </a:solidFill>
            <a:miter lim="400000"/>
          </a:ln>
        </p:spPr>
        <p:txBody>
          <a:bodyPr lIns="50800" tIns="50800" rIns="50800" bIns="50800" anchor="ctr"/>
          <a:lstStyle/>
          <a:p>
            <a:pPr defTabSz="825500">
              <a:defRPr sz="3200">
                <a:latin typeface="ヒラギノ角ゴ ProN W3"/>
                <a:ea typeface="ヒラギノ角ゴ ProN W3"/>
                <a:cs typeface="ヒラギノ角ゴ ProN W3"/>
                <a:sym typeface="ヒラギノ角ゴ ProN W3"/>
              </a:defRPr>
            </a:pPr>
            <a:endParaRPr/>
          </a:p>
        </p:txBody>
      </p:sp>
      <p:sp>
        <p:nvSpPr>
          <p:cNvPr id="303" name="Shape 303"/>
          <p:cNvSpPr/>
          <p:nvPr/>
        </p:nvSpPr>
        <p:spPr>
          <a:xfrm flipV="1">
            <a:off x="12413753" y="5224674"/>
            <a:ext cx="1" cy="8545355"/>
          </a:xfrm>
          <a:prstGeom prst="line">
            <a:avLst/>
          </a:prstGeom>
          <a:ln w="25400">
            <a:solidFill>
              <a:srgbClr val="000000"/>
            </a:solidFill>
            <a:miter lim="400000"/>
          </a:ln>
        </p:spPr>
        <p:txBody>
          <a:bodyPr lIns="50800" tIns="50800" rIns="50800" bIns="50800" anchor="ctr"/>
          <a:lstStyle/>
          <a:p>
            <a:pPr defTabSz="825500">
              <a:defRPr sz="3200">
                <a:latin typeface="ヒラギノ角ゴ ProN W3"/>
                <a:ea typeface="ヒラギノ角ゴ ProN W3"/>
                <a:cs typeface="ヒラギノ角ゴ ProN W3"/>
                <a:sym typeface="ヒラギノ角ゴ ProN W3"/>
              </a:defRPr>
            </a:pPr>
            <a:endParaRPr/>
          </a:p>
        </p:txBody>
      </p:sp>
      <p:grpSp>
        <p:nvGrpSpPr>
          <p:cNvPr id="323" name="Group 323"/>
          <p:cNvGrpSpPr/>
          <p:nvPr/>
        </p:nvGrpSpPr>
        <p:grpSpPr>
          <a:xfrm>
            <a:off x="13630774" y="9453543"/>
            <a:ext cx="9232076" cy="3401262"/>
            <a:chOff x="0" y="0"/>
            <a:chExt cx="9232075" cy="3401261"/>
          </a:xfrm>
        </p:grpSpPr>
        <p:pic>
          <p:nvPicPr>
            <p:cNvPr id="304" name="pasted-image.tiff"/>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1395274"/>
              <a:ext cx="1424714" cy="1424714"/>
            </a:xfrm>
            <a:prstGeom prst="rect">
              <a:avLst/>
            </a:prstGeom>
            <a:ln w="12700" cap="flat">
              <a:noFill/>
              <a:miter lim="400000"/>
            </a:ln>
            <a:effectLst/>
          </p:spPr>
        </p:pic>
        <p:pic>
          <p:nvPicPr>
            <p:cNvPr id="305" name="pasted-image.tiff"/>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951840" y="1395274"/>
              <a:ext cx="1424714" cy="1424714"/>
            </a:xfrm>
            <a:prstGeom prst="rect">
              <a:avLst/>
            </a:prstGeom>
            <a:ln w="12700" cap="flat">
              <a:noFill/>
              <a:miter lim="400000"/>
            </a:ln>
            <a:effectLst/>
          </p:spPr>
        </p:pic>
        <p:pic>
          <p:nvPicPr>
            <p:cNvPr id="306" name="pasted-image.tiff"/>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03681" y="1395274"/>
              <a:ext cx="1424714" cy="1424714"/>
            </a:xfrm>
            <a:prstGeom prst="rect">
              <a:avLst/>
            </a:prstGeom>
            <a:ln w="12700" cap="flat">
              <a:noFill/>
              <a:miter lim="400000"/>
            </a:ln>
            <a:effectLst/>
          </p:spPr>
        </p:pic>
        <p:pic>
          <p:nvPicPr>
            <p:cNvPr id="307" name="pasted-image.tiff"/>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855521" y="1395274"/>
              <a:ext cx="1424714" cy="1424714"/>
            </a:xfrm>
            <a:prstGeom prst="rect">
              <a:avLst/>
            </a:prstGeom>
            <a:ln w="12700" cap="flat">
              <a:noFill/>
              <a:miter lim="400000"/>
            </a:ln>
            <a:effectLst/>
          </p:spPr>
        </p:pic>
        <p:pic>
          <p:nvPicPr>
            <p:cNvPr id="308" name="pasted-image.tif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807362" y="1395274"/>
              <a:ext cx="1424714" cy="1424714"/>
            </a:xfrm>
            <a:prstGeom prst="rect">
              <a:avLst/>
            </a:prstGeom>
            <a:ln w="12700" cap="flat">
              <a:noFill/>
              <a:miter lim="400000"/>
            </a:ln>
            <a:effectLst/>
          </p:spPr>
        </p:pic>
        <p:sp>
          <p:nvSpPr>
            <p:cNvPr id="309" name="Shape 309"/>
            <p:cNvSpPr/>
            <p:nvPr/>
          </p:nvSpPr>
          <p:spPr>
            <a:xfrm>
              <a:off x="124654" y="2915059"/>
              <a:ext cx="1175406" cy="435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2400" b="1">
                  <a:latin typeface="Helvetica"/>
                  <a:ea typeface="Helvetica"/>
                  <a:cs typeface="Helvetica"/>
                  <a:sym typeface="Helvetica"/>
                </a:defRPr>
              </a:lvl1pPr>
            </a:lstStyle>
            <a:p>
              <a:r>
                <a:t>自治体</a:t>
              </a:r>
            </a:p>
          </p:txBody>
        </p:sp>
        <p:sp>
          <p:nvSpPr>
            <p:cNvPr id="310" name="Shape 310"/>
            <p:cNvSpPr/>
            <p:nvPr/>
          </p:nvSpPr>
          <p:spPr>
            <a:xfrm>
              <a:off x="2259913" y="2915059"/>
              <a:ext cx="808569" cy="435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2400" b="1">
                  <a:latin typeface="Helvetica"/>
                  <a:ea typeface="Helvetica"/>
                  <a:cs typeface="Helvetica"/>
                  <a:sym typeface="Helvetica"/>
                </a:defRPr>
              </a:lvl1pPr>
            </a:lstStyle>
            <a:p>
              <a:r>
                <a:t>市民</a:t>
              </a:r>
            </a:p>
          </p:txBody>
        </p:sp>
        <p:sp>
          <p:nvSpPr>
            <p:cNvPr id="311" name="Shape 311"/>
            <p:cNvSpPr/>
            <p:nvPr/>
          </p:nvSpPr>
          <p:spPr>
            <a:xfrm>
              <a:off x="6188049" y="2927287"/>
              <a:ext cx="759659" cy="4111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2400" b="1">
                  <a:latin typeface="Helvetica"/>
                  <a:ea typeface="Helvetica"/>
                  <a:cs typeface="Helvetica"/>
                  <a:sym typeface="Helvetica"/>
                </a:defRPr>
              </a:lvl1pPr>
            </a:lstStyle>
            <a:p>
              <a:r>
                <a:t>企業</a:t>
              </a:r>
            </a:p>
          </p:txBody>
        </p:sp>
        <p:sp>
          <p:nvSpPr>
            <p:cNvPr id="312" name="Shape 312"/>
            <p:cNvSpPr/>
            <p:nvPr/>
          </p:nvSpPr>
          <p:spPr>
            <a:xfrm>
              <a:off x="4046677" y="2921173"/>
              <a:ext cx="1138722" cy="423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2400" b="1">
                  <a:latin typeface="Helvetica"/>
                  <a:ea typeface="Helvetica"/>
                  <a:cs typeface="Helvetica"/>
                  <a:sym typeface="Helvetica"/>
                </a:defRPr>
              </a:lvl1pPr>
            </a:lstStyle>
            <a:p>
              <a:r>
                <a:t>技術者</a:t>
              </a:r>
            </a:p>
          </p:txBody>
        </p:sp>
        <p:sp>
          <p:nvSpPr>
            <p:cNvPr id="313" name="Shape 313"/>
            <p:cNvSpPr/>
            <p:nvPr/>
          </p:nvSpPr>
          <p:spPr>
            <a:xfrm>
              <a:off x="8111302" y="2893660"/>
              <a:ext cx="816833" cy="478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2400" b="1">
                  <a:latin typeface="Helvetica"/>
                  <a:ea typeface="Helvetica"/>
                  <a:cs typeface="Helvetica"/>
                  <a:sym typeface="Helvetica"/>
                </a:defRPr>
              </a:lvl1pPr>
            </a:lstStyle>
            <a:p>
              <a:r>
                <a:t>NPO</a:t>
              </a:r>
            </a:p>
          </p:txBody>
        </p:sp>
        <p:sp>
          <p:nvSpPr>
            <p:cNvPr id="314" name="Shape 314"/>
            <p:cNvSpPr/>
            <p:nvPr/>
          </p:nvSpPr>
          <p:spPr>
            <a:xfrm flipV="1">
              <a:off x="1688276" y="1125871"/>
              <a:ext cx="1" cy="227539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5" name="Shape 315"/>
            <p:cNvSpPr/>
            <p:nvPr/>
          </p:nvSpPr>
          <p:spPr>
            <a:xfrm flipV="1">
              <a:off x="3744054" y="1125871"/>
              <a:ext cx="1" cy="227539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6" name="Shape 316"/>
            <p:cNvSpPr/>
            <p:nvPr/>
          </p:nvSpPr>
          <p:spPr>
            <a:xfrm flipV="1">
              <a:off x="5539989" y="1125871"/>
              <a:ext cx="1" cy="227539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7" name="Shape 317"/>
            <p:cNvSpPr/>
            <p:nvPr/>
          </p:nvSpPr>
          <p:spPr>
            <a:xfrm flipV="1">
              <a:off x="7595766" y="1125871"/>
              <a:ext cx="1" cy="227539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nvGrpSpPr>
            <p:cNvPr id="322" name="Group 322"/>
            <p:cNvGrpSpPr/>
            <p:nvPr/>
          </p:nvGrpSpPr>
          <p:grpSpPr>
            <a:xfrm>
              <a:off x="695134" y="0"/>
              <a:ext cx="5969828" cy="1417480"/>
              <a:chOff x="0" y="0"/>
              <a:chExt cx="5969827" cy="1417479"/>
            </a:xfrm>
          </p:grpSpPr>
          <p:sp>
            <p:nvSpPr>
              <p:cNvPr id="327" name="Shape 327"/>
              <p:cNvSpPr/>
              <p:nvPr/>
            </p:nvSpPr>
            <p:spPr>
              <a:xfrm>
                <a:off x="0" y="425327"/>
                <a:ext cx="5969828" cy="992153"/>
              </a:xfrm>
              <a:custGeom>
                <a:avLst/>
                <a:gdLst/>
                <a:ahLst/>
                <a:cxnLst>
                  <a:cxn ang="0">
                    <a:pos x="wd2" y="hd2"/>
                  </a:cxn>
                  <a:cxn ang="5400000">
                    <a:pos x="wd2" y="hd2"/>
                  </a:cxn>
                  <a:cxn ang="10800000">
                    <a:pos x="wd2" y="hd2"/>
                  </a:cxn>
                  <a:cxn ang="16200000">
                    <a:pos x="wd2" y="hd2"/>
                  </a:cxn>
                </a:cxnLst>
                <a:rect l="0" t="0" r="r" b="b"/>
                <a:pathLst>
                  <a:path w="21600" h="16201" extrusionOk="0">
                    <a:moveTo>
                      <a:pt x="0" y="16201"/>
                    </a:moveTo>
                    <a:cubicBezTo>
                      <a:pt x="7277" y="-5262"/>
                      <a:pt x="14477" y="-5399"/>
                      <a:pt x="21600" y="15790"/>
                    </a:cubicBezTo>
                  </a:path>
                </a:pathLst>
              </a:custGeom>
              <a:noFill/>
              <a:ln w="152400" cap="flat">
                <a:solidFill>
                  <a:srgbClr val="CF1F41"/>
                </a:solidFill>
                <a:prstDash val="solid"/>
                <a:miter lim="400000"/>
              </a:ln>
              <a:effectLst/>
            </p:spPr>
            <p:txBody>
              <a:bodyPr/>
              <a:lstStyle/>
              <a:p>
                <a:endParaRPr/>
              </a:p>
            </p:txBody>
          </p:sp>
          <p:sp>
            <p:nvSpPr>
              <p:cNvPr id="328" name="Shape 328"/>
              <p:cNvSpPr/>
              <p:nvPr/>
            </p:nvSpPr>
            <p:spPr>
              <a:xfrm>
                <a:off x="7188" y="420373"/>
                <a:ext cx="3938238" cy="997107"/>
              </a:xfrm>
              <a:custGeom>
                <a:avLst/>
                <a:gdLst/>
                <a:ahLst/>
                <a:cxnLst>
                  <a:cxn ang="0">
                    <a:pos x="wd2" y="hd2"/>
                  </a:cxn>
                  <a:cxn ang="5400000">
                    <a:pos x="wd2" y="hd2"/>
                  </a:cxn>
                  <a:cxn ang="10800000">
                    <a:pos x="wd2" y="hd2"/>
                  </a:cxn>
                  <a:cxn ang="16200000">
                    <a:pos x="wd2" y="hd2"/>
                  </a:cxn>
                </a:cxnLst>
                <a:rect l="0" t="0" r="r" b="b"/>
                <a:pathLst>
                  <a:path w="21600" h="16201" extrusionOk="0">
                    <a:moveTo>
                      <a:pt x="0" y="16201"/>
                    </a:moveTo>
                    <a:cubicBezTo>
                      <a:pt x="7234" y="-5209"/>
                      <a:pt x="14434" y="-5399"/>
                      <a:pt x="21600" y="15632"/>
                    </a:cubicBezTo>
                  </a:path>
                </a:pathLst>
              </a:custGeom>
              <a:noFill/>
              <a:ln w="152400" cap="flat">
                <a:solidFill>
                  <a:srgbClr val="CF1F41"/>
                </a:solidFill>
                <a:prstDash val="solid"/>
                <a:miter lim="400000"/>
              </a:ln>
              <a:effectLst/>
            </p:spPr>
            <p:txBody>
              <a:bodyPr/>
              <a:lstStyle/>
              <a:p>
                <a:endParaRPr/>
              </a:p>
            </p:txBody>
          </p:sp>
          <p:pic>
            <p:nvPicPr>
              <p:cNvPr id="320" name="pasted-image.tiff"/>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61506" y="0"/>
                <a:ext cx="815115" cy="815115"/>
              </a:xfrm>
              <a:prstGeom prst="rect">
                <a:avLst/>
              </a:prstGeom>
              <a:ln w="12700" cap="flat">
                <a:noFill/>
                <a:miter lim="400000"/>
              </a:ln>
              <a:effectLst/>
            </p:spPr>
          </p:pic>
          <p:pic>
            <p:nvPicPr>
              <p:cNvPr id="321" name="pasted-image.tiff"/>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81514" y="120447"/>
                <a:ext cx="886874" cy="886874"/>
              </a:xfrm>
              <a:prstGeom prst="rect">
                <a:avLst/>
              </a:prstGeom>
              <a:ln w="12700" cap="flat">
                <a:noFill/>
                <a:miter lim="400000"/>
              </a:ln>
              <a:effectLst/>
            </p:spPr>
          </p:pic>
        </p:grpSp>
      </p:grpSp>
      <p:sp>
        <p:nvSpPr>
          <p:cNvPr id="324" name="Shape 324"/>
          <p:cNvSpPr/>
          <p:nvPr/>
        </p:nvSpPr>
        <p:spPr>
          <a:xfrm>
            <a:off x="12935584" y="5512771"/>
            <a:ext cx="11111231" cy="17303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000">
                <a:latin typeface="ヒラギノ角ゴ Std"/>
                <a:ea typeface="ヒラギノ角ゴ Std"/>
                <a:cs typeface="ヒラギノ角ゴ Std"/>
                <a:sym typeface="ヒラギノ角ゴ Std"/>
              </a:defRPr>
            </a:lvl1pPr>
          </a:lstStyle>
          <a:p>
            <a:r>
              <a:t>組織の壁を超えて働ける越境人材作り</a:t>
            </a:r>
          </a:p>
        </p:txBody>
      </p:sp>
      <p:sp>
        <p:nvSpPr>
          <p:cNvPr id="325" name="Shape 325"/>
          <p:cNvSpPr/>
          <p:nvPr/>
        </p:nvSpPr>
        <p:spPr>
          <a:xfrm>
            <a:off x="591184" y="5436571"/>
            <a:ext cx="11236326" cy="17303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000">
                <a:latin typeface="ヒラギノ角ゴ Std"/>
                <a:ea typeface="ヒラギノ角ゴ Std"/>
                <a:cs typeface="ヒラギノ角ゴ Std"/>
                <a:sym typeface="ヒラギノ角ゴ Std"/>
              </a:defRPr>
            </a:lvl1pPr>
          </a:lstStyle>
          <a:p>
            <a:r>
              <a:t>ITを活用した市民コミュニティづくり</a:t>
            </a:r>
          </a:p>
        </p:txBody>
      </p:sp>
      <p:sp>
        <p:nvSpPr>
          <p:cNvPr id="326" name="Shape 326"/>
          <p:cNvSpPr/>
          <p:nvPr/>
        </p:nvSpPr>
        <p:spPr>
          <a:xfrm>
            <a:off x="12999997" y="6880644"/>
            <a:ext cx="8043647" cy="197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3600">
                <a:latin typeface="ヒラギノ角ゴ ProN W3"/>
                <a:ea typeface="ヒラギノ角ゴ ProN W3"/>
                <a:cs typeface="ヒラギノ角ゴ ProN W3"/>
                <a:sym typeface="ヒラギノ角ゴ ProN W3"/>
              </a:defRPr>
            </a:pPr>
            <a:r>
              <a:t>自治体内でプロジェクトラーニングを</a:t>
            </a:r>
          </a:p>
          <a:p>
            <a:pPr algn="l">
              <a:defRPr sz="3600">
                <a:latin typeface="ヒラギノ角ゴ ProN W3"/>
                <a:ea typeface="ヒラギノ角ゴ ProN W3"/>
                <a:cs typeface="ヒラギノ角ゴ ProN W3"/>
                <a:sym typeface="ヒラギノ角ゴ ProN W3"/>
              </a:defRPr>
            </a:pPr>
            <a:r>
              <a:t>行う越境人材育成プログラム：</a:t>
            </a:r>
          </a:p>
          <a:p>
            <a:pPr algn="l">
              <a:defRPr sz="3600">
                <a:latin typeface="ヒラギノ角ゴ ProN W3"/>
                <a:ea typeface="ヒラギノ角ゴ ProN W3"/>
                <a:cs typeface="ヒラギノ角ゴ ProN W3"/>
                <a:sym typeface="ヒラギノ角ゴ ProN W3"/>
              </a:defRPr>
            </a:pPr>
            <a:r>
              <a:t>コーポレートフェローシップ</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p:cNvSpPr>
          <p:nvPr>
            <p:ph type="body" idx="1"/>
          </p:nvPr>
        </p:nvSpPr>
        <p:spPr>
          <a:xfrm>
            <a:off x="2138780" y="2427578"/>
            <a:ext cx="20106440" cy="9873272"/>
          </a:xfrm>
          <a:prstGeom prst="rect">
            <a:avLst/>
          </a:prstGeom>
        </p:spPr>
        <p:txBody>
          <a:bodyPr/>
          <a:lstStyle/>
          <a:p>
            <a:pPr marL="1106714" indent="-789214">
              <a:defRPr sz="5000"/>
            </a:pPr>
            <a:r>
              <a:t>ステレオタイプな「市役所の人」のイメージが変わった</a:t>
            </a:r>
          </a:p>
          <a:p>
            <a:pPr marL="1106714" indent="-789214">
              <a:defRPr sz="5000"/>
            </a:pPr>
            <a:r>
              <a:t>庁内の業務がどのように回っているか理解できた</a:t>
            </a:r>
          </a:p>
          <a:p>
            <a:pPr marL="1106714" indent="-789214">
              <a:defRPr sz="5000"/>
            </a:pPr>
            <a:r>
              <a:t>社会の中での、自分の価値を見つめなおす機会になった</a:t>
            </a:r>
          </a:p>
          <a:p>
            <a:pPr marL="1106714" indent="-789214">
              <a:defRPr sz="5000"/>
            </a:pPr>
            <a:r>
              <a:t>地域課題について身近に感じるきっかけとなった</a:t>
            </a:r>
          </a:p>
          <a:p>
            <a:pPr marL="1106714" indent="-789214">
              <a:defRPr sz="5000"/>
            </a:pPr>
            <a:r>
              <a:t>自ら考え、自ら動く、起業家精神が鍛えられた</a:t>
            </a:r>
          </a:p>
          <a:p>
            <a:pPr marL="1106714" indent="-789214">
              <a:defRPr sz="5000"/>
            </a:pPr>
            <a:r>
              <a:t>会社の中では得られない、かけがえのないネットワークが作れた</a:t>
            </a:r>
          </a:p>
          <a:p>
            <a:pPr marL="1106714" indent="-789214">
              <a:defRPr sz="5000"/>
            </a:pPr>
            <a:r>
              <a:t>派遣先の街と今後も関わり続けたいと思った</a:t>
            </a:r>
          </a:p>
        </p:txBody>
      </p:sp>
      <p:sp>
        <p:nvSpPr>
          <p:cNvPr id="488" name="Shape 488"/>
          <p:cNvSpPr/>
          <p:nvPr/>
        </p:nvSpPr>
        <p:spPr>
          <a:xfrm>
            <a:off x="3878460" y="610172"/>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900">
                <a:latin typeface="ヒラギノ角ゴ StdN"/>
                <a:ea typeface="ヒラギノ角ゴ StdN"/>
                <a:cs typeface="ヒラギノ角ゴ StdN"/>
                <a:sym typeface="ヒラギノ角ゴ StdN"/>
              </a:defRPr>
            </a:lvl1pPr>
          </a:lstStyle>
          <a:p>
            <a:r>
              <a:t>越境人材育成に対する効果</a:t>
            </a:r>
          </a:p>
        </p:txBody>
      </p:sp>
      <p:sp>
        <p:nvSpPr>
          <p:cNvPr id="489" name="Shape 489"/>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p:cNvSpPr>
          <p:nvPr>
            <p:ph type="body" idx="1"/>
          </p:nvPr>
        </p:nvSpPr>
        <p:spPr>
          <a:xfrm>
            <a:off x="2283105" y="2721278"/>
            <a:ext cx="10475376" cy="9579571"/>
          </a:xfrm>
          <a:prstGeom prst="rect">
            <a:avLst/>
          </a:prstGeom>
        </p:spPr>
        <p:txBody>
          <a:bodyPr anchor="t"/>
          <a:lstStyle/>
          <a:p>
            <a:pPr marL="317500" indent="0">
              <a:lnSpc>
                <a:spcPct val="130000"/>
              </a:lnSpc>
              <a:buNone/>
              <a:defRPr sz="5000"/>
            </a:pPr>
            <a:r>
              <a:rPr lang="en-US" altLang="ja-JP" sz="5000" dirty="0" smtClean="0">
                <a:latin typeface="+mn-ea"/>
              </a:rPr>
              <a:t>7</a:t>
            </a:r>
            <a:r>
              <a:rPr lang="ja-JP" altLang="en-US" sz="5000" dirty="0" smtClean="0">
                <a:latin typeface="+mn-ea"/>
              </a:rPr>
              <a:t>月から受入れ開始</a:t>
            </a:r>
            <a:endParaRPr lang="en-US" altLang="ja-JP" sz="5000" dirty="0" smtClean="0">
              <a:latin typeface="+mn-ea"/>
            </a:endParaRPr>
          </a:p>
          <a:p>
            <a:pPr>
              <a:lnSpc>
                <a:spcPct val="130000"/>
              </a:lnSpc>
              <a:defRPr sz="5000"/>
            </a:pPr>
            <a:r>
              <a:rPr lang="ja-JP" altLang="en-US" sz="5000" dirty="0" smtClean="0">
                <a:latin typeface="+mn-ea"/>
              </a:rPr>
              <a:t>千葉市</a:t>
            </a:r>
            <a:endParaRPr lang="en-US" altLang="ja-JP" sz="5000" dirty="0" smtClean="0">
              <a:latin typeface="+mn-ea"/>
            </a:endParaRPr>
          </a:p>
          <a:p>
            <a:pPr>
              <a:lnSpc>
                <a:spcPct val="130000"/>
              </a:lnSpc>
              <a:defRPr sz="5000"/>
            </a:pPr>
            <a:r>
              <a:rPr lang="ja-JP" altLang="en-US" sz="5000" dirty="0" smtClean="0">
                <a:latin typeface="+mn-ea"/>
              </a:rPr>
              <a:t>湯沢市</a:t>
            </a:r>
            <a:endParaRPr lang="en-US" altLang="ja-JP" sz="5000" dirty="0" smtClean="0">
              <a:latin typeface="+mn-ea"/>
            </a:endParaRPr>
          </a:p>
          <a:p>
            <a:pPr>
              <a:lnSpc>
                <a:spcPct val="130000"/>
              </a:lnSpc>
              <a:defRPr sz="5000"/>
            </a:pPr>
            <a:r>
              <a:rPr lang="ja-JP" altLang="en-US" sz="5000" dirty="0" smtClean="0">
                <a:latin typeface="+mn-ea"/>
              </a:rPr>
              <a:t>鯖江市</a:t>
            </a:r>
            <a:endParaRPr lang="en-US" altLang="ja-JP" sz="5000" dirty="0" smtClean="0">
              <a:latin typeface="+mn-ea"/>
            </a:endParaRPr>
          </a:p>
          <a:p>
            <a:pPr>
              <a:lnSpc>
                <a:spcPct val="130000"/>
              </a:lnSpc>
              <a:defRPr sz="5000"/>
            </a:pPr>
            <a:r>
              <a:rPr lang="ja-JP" altLang="en-US" sz="5000" dirty="0" smtClean="0">
                <a:latin typeface="+mn-ea"/>
              </a:rPr>
              <a:t>南砺市</a:t>
            </a:r>
            <a:endParaRPr lang="en-US" altLang="ja-JP" sz="5000" dirty="0" smtClean="0">
              <a:latin typeface="+mn-ea"/>
            </a:endParaRPr>
          </a:p>
          <a:p>
            <a:pPr>
              <a:lnSpc>
                <a:spcPct val="130000"/>
              </a:lnSpc>
              <a:defRPr sz="5000"/>
            </a:pPr>
            <a:r>
              <a:rPr lang="ja-JP" altLang="en-US" sz="5000" dirty="0" smtClean="0">
                <a:latin typeface="+mn-ea"/>
              </a:rPr>
              <a:t>神戸市</a:t>
            </a:r>
            <a:endParaRPr lang="en-US" altLang="ja-JP" sz="5000" dirty="0" smtClean="0">
              <a:latin typeface="+mn-ea"/>
            </a:endParaRPr>
          </a:p>
          <a:p>
            <a:pPr>
              <a:lnSpc>
                <a:spcPct val="130000"/>
              </a:lnSpc>
              <a:defRPr sz="5000"/>
            </a:pPr>
            <a:r>
              <a:rPr lang="ja-JP" altLang="en-US" sz="5000" dirty="0" smtClean="0">
                <a:latin typeface="+mn-ea"/>
              </a:rPr>
              <a:t>会津若松市</a:t>
            </a:r>
            <a:endParaRPr lang="ja-JP" altLang="en-US" sz="5000" dirty="0">
              <a:latin typeface="+mn-ea"/>
            </a:endParaRPr>
          </a:p>
        </p:txBody>
      </p:sp>
      <p:sp>
        <p:nvSpPr>
          <p:cNvPr id="488" name="Shape 488"/>
          <p:cNvSpPr/>
          <p:nvPr/>
        </p:nvSpPr>
        <p:spPr>
          <a:xfrm>
            <a:off x="3878460" y="610172"/>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900">
                <a:latin typeface="ヒラギノ角ゴ StdN"/>
                <a:ea typeface="ヒラギノ角ゴ StdN"/>
                <a:cs typeface="ヒラギノ角ゴ StdN"/>
                <a:sym typeface="ヒラギノ角ゴ StdN"/>
              </a:defRPr>
            </a:lvl1pPr>
          </a:lstStyle>
          <a:p>
            <a:r>
              <a:rPr lang="en-US" altLang="ja-JP" dirty="0" smtClean="0"/>
              <a:t>2017</a:t>
            </a:r>
            <a:r>
              <a:rPr lang="ja-JP" altLang="en-US" dirty="0" smtClean="0"/>
              <a:t>年度 参加</a:t>
            </a:r>
            <a:r>
              <a:rPr lang="ja-JP" altLang="en-US" dirty="0" smtClean="0"/>
              <a:t>自治体</a:t>
            </a:r>
            <a:endParaRPr dirty="0"/>
          </a:p>
        </p:txBody>
      </p:sp>
      <p:sp>
        <p:nvSpPr>
          <p:cNvPr id="489" name="Shape 489"/>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7" name="Shape 487"/>
          <p:cNvSpPr txBox="1">
            <a:spLocks/>
          </p:cNvSpPr>
          <p:nvPr/>
        </p:nvSpPr>
        <p:spPr>
          <a:xfrm>
            <a:off x="12881255" y="2751514"/>
            <a:ext cx="10475376" cy="1016062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t"/>
          <a:lstStyle>
            <a:lvl1pPr marL="1106714" marR="0" indent="-789214" algn="l" defTabSz="821531" rtl="0" latinLnBrk="0">
              <a:lnSpc>
                <a:spcPct val="100000"/>
              </a:lnSpc>
              <a:spcBef>
                <a:spcPts val="33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1pPr>
            <a:lvl2pPr marL="1551214" marR="0" indent="-789214" algn="l" defTabSz="821531" rtl="0" latinLnBrk="0">
              <a:lnSpc>
                <a:spcPct val="100000"/>
              </a:lnSpc>
              <a:spcBef>
                <a:spcPts val="33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2pPr>
            <a:lvl3pPr marL="1995714" marR="0" indent="-789214" algn="l" defTabSz="821531" rtl="0" latinLnBrk="0">
              <a:lnSpc>
                <a:spcPct val="100000"/>
              </a:lnSpc>
              <a:spcBef>
                <a:spcPts val="33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3pPr>
            <a:lvl4pPr marL="2440214" marR="0" indent="-789214" algn="l" defTabSz="821531" rtl="0" latinLnBrk="0">
              <a:lnSpc>
                <a:spcPct val="100000"/>
              </a:lnSpc>
              <a:spcBef>
                <a:spcPts val="33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4pPr>
            <a:lvl5pPr marL="2884714" marR="0" indent="-789214" algn="l" defTabSz="821531" rtl="0" latinLnBrk="0">
              <a:lnSpc>
                <a:spcPct val="100000"/>
              </a:lnSpc>
              <a:spcBef>
                <a:spcPts val="33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5pPr>
            <a:lvl6pPr marL="32403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6pPr>
            <a:lvl7pPr marL="35959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7pPr>
            <a:lvl8pPr marL="39515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8pPr>
            <a:lvl9pPr marL="4307114" marR="0" indent="-789214" algn="l" defTabSz="821531" rtl="0" latinLnBrk="0">
              <a:lnSpc>
                <a:spcPct val="100000"/>
              </a:lnSpc>
              <a:spcBef>
                <a:spcPts val="6700"/>
              </a:spcBef>
              <a:spcAft>
                <a:spcPts val="0"/>
              </a:spcAft>
              <a:buClrTx/>
              <a:buSzPct val="171000"/>
              <a:buFontTx/>
              <a:buChar char="•"/>
              <a:tabLst/>
              <a:defRPr sz="5800" b="0" i="0" u="none" strike="noStrike" cap="none" spc="0" baseline="0">
                <a:ln>
                  <a:noFill/>
                </a:ln>
                <a:solidFill>
                  <a:srgbClr val="000000"/>
                </a:solidFill>
                <a:uFillTx/>
                <a:latin typeface="+mn-lt"/>
                <a:ea typeface="+mn-ea"/>
                <a:cs typeface="+mn-cs"/>
                <a:sym typeface="ヒラギノ角ゴ Pro W3"/>
              </a:defRPr>
            </a:lvl9pPr>
          </a:lstStyle>
          <a:p>
            <a:pPr marL="317500" indent="0">
              <a:lnSpc>
                <a:spcPct val="130000"/>
              </a:lnSpc>
              <a:buNone/>
              <a:defRPr sz="5000"/>
            </a:pPr>
            <a:r>
              <a:rPr lang="ja-JP" altLang="en-US" sz="5000" dirty="0" smtClean="0">
                <a:latin typeface="+mn-ea"/>
              </a:rPr>
              <a:t>下期（</a:t>
            </a:r>
            <a:r>
              <a:rPr lang="en-US" altLang="ja-JP" sz="5000" dirty="0" smtClean="0">
                <a:latin typeface="+mn-ea"/>
              </a:rPr>
              <a:t>11</a:t>
            </a:r>
            <a:r>
              <a:rPr lang="ja-JP" altLang="en-US" sz="5000" dirty="0" smtClean="0">
                <a:latin typeface="+mn-ea"/>
              </a:rPr>
              <a:t>月か</a:t>
            </a:r>
            <a:r>
              <a:rPr lang="en-US" altLang="ja-JP" sz="5000" dirty="0" smtClean="0">
                <a:latin typeface="+mn-ea"/>
              </a:rPr>
              <a:t>12</a:t>
            </a:r>
            <a:r>
              <a:rPr lang="ja-JP" altLang="en-US" sz="5000" dirty="0" smtClean="0">
                <a:latin typeface="+mn-ea"/>
              </a:rPr>
              <a:t>月）から開始</a:t>
            </a:r>
            <a:endParaRPr lang="en-US" altLang="ja-JP" sz="5000" dirty="0" smtClean="0">
              <a:latin typeface="+mn-ea"/>
            </a:endParaRPr>
          </a:p>
          <a:p>
            <a:pPr>
              <a:lnSpc>
                <a:spcPct val="130000"/>
              </a:lnSpc>
              <a:defRPr sz="5000"/>
            </a:pPr>
            <a:r>
              <a:rPr lang="ja-JP" altLang="en-US" sz="5000" dirty="0" smtClean="0">
                <a:latin typeface="+mn-ea"/>
              </a:rPr>
              <a:t>京都市</a:t>
            </a:r>
            <a:endParaRPr lang="en-US" altLang="ja-JP" sz="5000" dirty="0" smtClean="0">
              <a:latin typeface="+mn-ea"/>
            </a:endParaRPr>
          </a:p>
          <a:p>
            <a:pPr>
              <a:lnSpc>
                <a:spcPct val="130000"/>
              </a:lnSpc>
              <a:defRPr sz="5000"/>
            </a:pPr>
            <a:r>
              <a:rPr lang="ja-JP" altLang="en-US" sz="5000" dirty="0" smtClean="0">
                <a:latin typeface="+mn-ea"/>
              </a:rPr>
              <a:t>三田市</a:t>
            </a:r>
            <a:endParaRPr lang="en-US" altLang="ja-JP" sz="5000" dirty="0" smtClean="0">
              <a:latin typeface="+mn-ea"/>
            </a:endParaRPr>
          </a:p>
          <a:p>
            <a:pPr>
              <a:lnSpc>
                <a:spcPct val="130000"/>
              </a:lnSpc>
              <a:defRPr sz="5000"/>
            </a:pPr>
            <a:r>
              <a:rPr lang="ja-JP" altLang="en-US" sz="5000" dirty="0" smtClean="0">
                <a:latin typeface="+mn-ea"/>
              </a:rPr>
              <a:t>鎌倉市</a:t>
            </a:r>
            <a:endParaRPr lang="ja-JP" altLang="en-US" sz="5000" dirty="0">
              <a:latin typeface="+mn-ea"/>
            </a:endParaRPr>
          </a:p>
        </p:txBody>
      </p:sp>
    </p:spTree>
    <p:extLst>
      <p:ext uri="{BB962C8B-B14F-4D97-AF65-F5344CB8AC3E}">
        <p14:creationId xmlns:p14="http://schemas.microsoft.com/office/powerpoint/2010/main" val="244458134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p:nvPr/>
        </p:nvSpPr>
        <p:spPr>
          <a:xfrm>
            <a:off x="2208212" y="982026"/>
            <a:ext cx="19967576" cy="179514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000" b="1">
                <a:latin typeface="Helvetica"/>
                <a:ea typeface="Helvetica"/>
                <a:cs typeface="Helvetica"/>
                <a:sym typeface="Helvetica"/>
              </a:defRPr>
            </a:lvl1pPr>
          </a:lstStyle>
          <a:p>
            <a:r>
              <a:t>ぜひ派遣をご検討ください</a:t>
            </a:r>
          </a:p>
        </p:txBody>
      </p:sp>
      <p:sp>
        <p:nvSpPr>
          <p:cNvPr id="492" name="Shape 492"/>
          <p:cNvSpPr/>
          <p:nvPr/>
        </p:nvSpPr>
        <p:spPr>
          <a:xfrm>
            <a:off x="6051232" y="5968524"/>
            <a:ext cx="12535536" cy="17789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latin typeface="ヒラギノ角ゴ Std"/>
                <a:ea typeface="ヒラギノ角ゴ Std"/>
                <a:cs typeface="ヒラギノ角ゴ Std"/>
                <a:sym typeface="ヒラギノ角ゴ Std"/>
              </a:defRPr>
            </a:pPr>
            <a:r>
              <a:t>一般社団法人コード・フォー・ジャパン</a:t>
            </a:r>
          </a:p>
          <a:p>
            <a:pPr>
              <a:defRPr sz="5000">
                <a:latin typeface="ヒラギノ角ゴ Std"/>
                <a:ea typeface="ヒラギノ角ゴ Std"/>
                <a:cs typeface="ヒラギノ角ゴ Std"/>
                <a:sym typeface="ヒラギノ角ゴ Std"/>
              </a:defRPr>
            </a:pPr>
            <a:r>
              <a:t>お問い合わせ：</a:t>
            </a:r>
            <a:r>
              <a:rPr u="sng">
                <a:hlinkClick r:id="rId2"/>
              </a:rPr>
              <a:t>info@code4japan.org</a:t>
            </a:r>
          </a:p>
        </p:txBody>
      </p:sp>
      <p:sp>
        <p:nvSpPr>
          <p:cNvPr id="493" name="Shape 493"/>
          <p:cNvSpPr>
            <a:spLocks noGrp="1"/>
          </p:cNvSpPr>
          <p:nvPr>
            <p:ph type="sldNum" sz="quarter" idx="4294967295"/>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567867" y="379144"/>
            <a:ext cx="17689482" cy="24833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7600">
                <a:solidFill>
                  <a:srgbClr val="CF1F41"/>
                </a:solidFill>
                <a:latin typeface="+mj-lt"/>
                <a:ea typeface="+mj-ea"/>
                <a:cs typeface="+mj-cs"/>
                <a:sym typeface="ヒラギノ角ゴ Pro W6"/>
              </a:defRPr>
            </a:pPr>
            <a:r>
              <a:rPr dirty="0" smtClean="0"/>
              <a:t>全国</a:t>
            </a:r>
            <a:r>
              <a:rPr lang="en-US" altLang="ja-JP" dirty="0" smtClean="0"/>
              <a:t>40</a:t>
            </a:r>
            <a:r>
              <a:rPr dirty="0" smtClean="0"/>
              <a:t>地域</a:t>
            </a:r>
            <a:r>
              <a:rPr dirty="0"/>
              <a:t>で、地域コミュニティが</a:t>
            </a:r>
          </a:p>
          <a:p>
            <a:pPr algn="l">
              <a:defRPr sz="7600">
                <a:solidFill>
                  <a:srgbClr val="CF1F41"/>
                </a:solidFill>
                <a:latin typeface="+mj-lt"/>
                <a:ea typeface="+mj-ea"/>
                <a:cs typeface="+mj-cs"/>
                <a:sym typeface="ヒラギノ角ゴ Pro W6"/>
              </a:defRPr>
            </a:pPr>
            <a:r>
              <a:rPr dirty="0"/>
              <a:t>ITを活用</a:t>
            </a:r>
            <a:r>
              <a:rPr dirty="0" smtClean="0"/>
              <a:t>した</a:t>
            </a:r>
            <a:r>
              <a:rPr lang="ja-JP" altLang="en-US" dirty="0" smtClean="0"/>
              <a:t>共創</a:t>
            </a:r>
            <a:r>
              <a:rPr dirty="0" smtClean="0"/>
              <a:t>活動</a:t>
            </a:r>
            <a:r>
              <a:rPr dirty="0"/>
              <a:t>を行っています。</a:t>
            </a:r>
          </a:p>
        </p:txBody>
      </p:sp>
      <p:sp>
        <p:nvSpPr>
          <p:cNvPr id="407" name="Shape 407"/>
          <p:cNvSpPr>
            <a:spLocks noGrp="1"/>
          </p:cNvSpPr>
          <p:nvPr>
            <p:ph type="sldNum" sz="quarter" idx="4294967295"/>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2" name="図 1"/>
          <p:cNvPicPr>
            <a:picLocks noChangeAspect="1"/>
          </p:cNvPicPr>
          <p:nvPr/>
        </p:nvPicPr>
        <p:blipFill>
          <a:blip r:embed="rId2"/>
          <a:stretch>
            <a:fillRect/>
          </a:stretch>
        </p:blipFill>
        <p:spPr>
          <a:xfrm>
            <a:off x="2809869" y="2764070"/>
            <a:ext cx="18752541" cy="11009277"/>
          </a:xfrm>
          <a:prstGeom prst="rect">
            <a:avLst/>
          </a:prstGeom>
        </p:spPr>
      </p:pic>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1077898" y="617966"/>
            <a:ext cx="13401159" cy="10060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latin typeface="ヒラギノ角ゴ Std"/>
                <a:ea typeface="ヒラギノ角ゴ Std"/>
                <a:cs typeface="ヒラギノ角ゴ Std"/>
                <a:sym typeface="ヒラギノ角ゴ Std"/>
              </a:defRPr>
            </a:lvl1pPr>
          </a:lstStyle>
          <a:p>
            <a:r>
              <a:rPr lang="ja-JP" altLang="en-US" dirty="0" smtClean="0"/>
              <a:t>各地でワークショップを実施中</a:t>
            </a:r>
            <a:endParaRPr dirty="0"/>
          </a:p>
        </p:txBody>
      </p:sp>
      <p:pic>
        <p:nvPicPr>
          <p:cNvPr id="2" name="図 1"/>
          <p:cNvPicPr>
            <a:picLocks noChangeAspect="1"/>
          </p:cNvPicPr>
          <p:nvPr/>
        </p:nvPicPr>
        <p:blipFill>
          <a:blip r:embed="rId2"/>
          <a:stretch>
            <a:fillRect/>
          </a:stretch>
        </p:blipFill>
        <p:spPr>
          <a:xfrm>
            <a:off x="749300" y="2155477"/>
            <a:ext cx="22872700" cy="10604501"/>
          </a:xfrm>
          <a:prstGeom prst="rect">
            <a:avLst/>
          </a:prstGeom>
        </p:spPr>
      </p:pic>
      <p:sp>
        <p:nvSpPr>
          <p:cNvPr id="13" name="Shape 420"/>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dirty="0"/>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nvSpPr>
        <p:spPr>
          <a:xfrm>
            <a:off x="1077898" y="617966"/>
            <a:ext cx="13401159" cy="10060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600">
                <a:latin typeface="ヒラギノ角ゴ Std"/>
                <a:ea typeface="ヒラギノ角ゴ Std"/>
                <a:cs typeface="ヒラギノ角ゴ Std"/>
                <a:sym typeface="ヒラギノ角ゴ Std"/>
              </a:defRPr>
            </a:lvl1pPr>
          </a:lstStyle>
          <a:p>
            <a:r>
              <a:rPr lang="ja-JP" altLang="en-US" dirty="0" smtClean="0"/>
              <a:t>各地で様々なアプリも生まれています</a:t>
            </a:r>
            <a:endParaRPr dirty="0"/>
          </a:p>
        </p:txBody>
      </p:sp>
      <p:pic>
        <p:nvPicPr>
          <p:cNvPr id="3" name="図 2"/>
          <p:cNvPicPr>
            <a:picLocks noChangeAspect="1"/>
          </p:cNvPicPr>
          <p:nvPr/>
        </p:nvPicPr>
        <p:blipFill>
          <a:blip r:embed="rId2"/>
          <a:stretch>
            <a:fillRect/>
          </a:stretch>
        </p:blipFill>
        <p:spPr>
          <a:xfrm>
            <a:off x="660400" y="2293997"/>
            <a:ext cx="23050500" cy="10731500"/>
          </a:xfrm>
          <a:prstGeom prst="rect">
            <a:avLst/>
          </a:prstGeom>
        </p:spPr>
      </p:pic>
      <p:sp>
        <p:nvSpPr>
          <p:cNvPr id="5" name="Shape 420"/>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dirty="0"/>
          </a:p>
        </p:txBody>
      </p:sp>
    </p:spTree>
    <p:extLst>
      <p:ext uri="{BB962C8B-B14F-4D97-AF65-F5344CB8AC3E}">
        <p14:creationId xmlns:p14="http://schemas.microsoft.com/office/powerpoint/2010/main" val="1579961684"/>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dirty="0"/>
          </a:p>
        </p:txBody>
      </p:sp>
      <p:sp>
        <p:nvSpPr>
          <p:cNvPr id="421" name="Shape 421"/>
          <p:cNvSpPr/>
          <p:nvPr/>
        </p:nvSpPr>
        <p:spPr>
          <a:xfrm>
            <a:off x="2295155" y="232547"/>
            <a:ext cx="19793691" cy="22874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lstStyle>
            <a:lvl1pPr algn="l">
              <a:defRPr sz="5400" b="1">
                <a:latin typeface="Helvetica"/>
                <a:ea typeface="Helvetica"/>
                <a:cs typeface="Helvetica"/>
                <a:sym typeface="Helvetica"/>
              </a:defRPr>
            </a:lvl1pPr>
          </a:lstStyle>
          <a:p>
            <a:r>
              <a:t>地方自治体での地域課題解決経験を通じて、地方創生に資する人材育成をしませんか？</a:t>
            </a:r>
          </a:p>
        </p:txBody>
      </p:sp>
      <p:sp>
        <p:nvSpPr>
          <p:cNvPr id="422" name="Shape 422"/>
          <p:cNvSpPr/>
          <p:nvPr/>
        </p:nvSpPr>
        <p:spPr>
          <a:xfrm>
            <a:off x="1830811" y="2758193"/>
            <a:ext cx="20722378" cy="1019187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lstStyle/>
          <a:p>
            <a:pPr algn="l">
              <a:spcBef>
                <a:spcPts val="2800"/>
              </a:spcBef>
              <a:defRPr sz="4200">
                <a:latin typeface="メイリオ"/>
                <a:ea typeface="メイリオ"/>
                <a:cs typeface="メイリオ"/>
                <a:sym typeface="メイリオ"/>
              </a:defRPr>
            </a:pPr>
            <a:r>
              <a:rPr b="1" dirty="0">
                <a:solidFill>
                  <a:srgbClr val="CF1F41"/>
                </a:solidFill>
                <a:latin typeface="Helvetica"/>
                <a:ea typeface="Helvetica"/>
                <a:cs typeface="Helvetica"/>
                <a:sym typeface="Helvetica"/>
              </a:rPr>
              <a:t>コーポレートフェローシップ</a:t>
            </a:r>
            <a:r>
              <a:rPr dirty="0"/>
              <a:t>とは、企業の人材が地方</a:t>
            </a:r>
            <a:r>
              <a:rPr b="1" dirty="0">
                <a:solidFill>
                  <a:srgbClr val="CF1F41"/>
                </a:solidFill>
                <a:latin typeface="Helvetica"/>
                <a:ea typeface="Helvetica"/>
                <a:cs typeface="Helvetica"/>
                <a:sym typeface="Helvetica"/>
              </a:rPr>
              <a:t>自治体の職員として</a:t>
            </a:r>
            <a:r>
              <a:rPr dirty="0"/>
              <a:t>地域課題解決のためのプロジェクトに従事することで、様々な学びを得ていただくプログラムです。</a:t>
            </a:r>
          </a:p>
          <a:p>
            <a:pPr marL="320040" indent="-320040" algn="l">
              <a:spcBef>
                <a:spcPts val="2800"/>
              </a:spcBef>
              <a:buSzPct val="100000"/>
              <a:buChar char="•"/>
              <a:defRPr sz="4200">
                <a:latin typeface="メイリオ"/>
                <a:ea typeface="メイリオ"/>
                <a:cs typeface="メイリオ"/>
                <a:sym typeface="メイリオ"/>
              </a:defRPr>
            </a:pPr>
            <a:r>
              <a:rPr dirty="0"/>
              <a:t>自治体職員という得難い経験を通じて、地域の課題を見つめなおすことで、社員の成長が期待できます。</a:t>
            </a:r>
          </a:p>
          <a:p>
            <a:pPr marL="320040" indent="-320040" algn="l">
              <a:spcBef>
                <a:spcPts val="2800"/>
              </a:spcBef>
              <a:buSzPct val="100000"/>
              <a:buChar char="•"/>
              <a:defRPr sz="4200">
                <a:latin typeface="メイリオ"/>
                <a:ea typeface="メイリオ"/>
                <a:cs typeface="メイリオ"/>
                <a:sym typeface="メイリオ"/>
              </a:defRPr>
            </a:pPr>
            <a:r>
              <a:rPr dirty="0"/>
              <a:t>自治体の中で勤務することで、庁内の仕組みについての様々な学びや、ネットワークを得られます</a:t>
            </a:r>
          </a:p>
          <a:p>
            <a:pPr marL="320040" indent="-320040" algn="l">
              <a:spcBef>
                <a:spcPts val="2800"/>
              </a:spcBef>
              <a:buSzPct val="100000"/>
              <a:buChar char="•"/>
              <a:defRPr sz="4200">
                <a:latin typeface="メイリオ"/>
                <a:ea typeface="メイリオ"/>
                <a:cs typeface="メイリオ"/>
                <a:sym typeface="メイリオ"/>
              </a:defRPr>
            </a:pPr>
            <a:r>
              <a:rPr dirty="0"/>
              <a:t>オープンデータ活用やシビックテックという、今世界中で注目されている新たな課題解決の現場から、多くの知見が得られます。</a:t>
            </a:r>
          </a:p>
          <a:p>
            <a:pPr marL="320040" indent="-320040" algn="l">
              <a:spcBef>
                <a:spcPts val="2800"/>
              </a:spcBef>
              <a:buSzPct val="100000"/>
              <a:buChar char="•"/>
              <a:defRPr sz="4200">
                <a:latin typeface="メイリオ"/>
                <a:ea typeface="メイリオ"/>
                <a:cs typeface="メイリオ"/>
                <a:sym typeface="メイリオ"/>
              </a:defRPr>
            </a:pPr>
            <a:r>
              <a:rPr dirty="0"/>
              <a:t>地域課題に対して御社のできることを探す中で、本業を通した社会貢献を推し進めることができます。</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sldNum" sz="quarter" idx="2"/>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dirty="0"/>
          </a:p>
        </p:txBody>
      </p:sp>
      <p:sp>
        <p:nvSpPr>
          <p:cNvPr id="421" name="Shape 421"/>
          <p:cNvSpPr/>
          <p:nvPr/>
        </p:nvSpPr>
        <p:spPr>
          <a:xfrm>
            <a:off x="2295155" y="232547"/>
            <a:ext cx="19793691" cy="22874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lstStyle>
            <a:lvl1pPr algn="l">
              <a:defRPr sz="5400" b="1">
                <a:latin typeface="Helvetica"/>
                <a:ea typeface="Helvetica"/>
                <a:cs typeface="Helvetica"/>
                <a:sym typeface="Helvetica"/>
              </a:defRPr>
            </a:lvl1pPr>
          </a:lstStyle>
          <a:p>
            <a:r>
              <a:rPr lang="ja-JP" altLang="en-US" dirty="0" smtClean="0"/>
              <a:t>コーポレートフェローシップの活用をおすすめする企業</a:t>
            </a:r>
            <a:endParaRPr dirty="0"/>
          </a:p>
        </p:txBody>
      </p:sp>
      <p:sp>
        <p:nvSpPr>
          <p:cNvPr id="422" name="Shape 422"/>
          <p:cNvSpPr/>
          <p:nvPr/>
        </p:nvSpPr>
        <p:spPr>
          <a:xfrm>
            <a:off x="1830811" y="2758193"/>
            <a:ext cx="20722378" cy="1019187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marL="571500" indent="-571500" algn="l">
              <a:spcBef>
                <a:spcPts val="2800"/>
              </a:spcBef>
              <a:buFont typeface="Arial"/>
              <a:buChar char="•"/>
              <a:defRPr sz="4200">
                <a:latin typeface="メイリオ"/>
                <a:ea typeface="メイリオ"/>
                <a:cs typeface="メイリオ"/>
                <a:sym typeface="メイリオ"/>
              </a:defRPr>
            </a:pPr>
            <a:r>
              <a:rPr lang="ja-JP" altLang="en-US" sz="4400" dirty="0" smtClean="0">
                <a:solidFill>
                  <a:schemeClr val="tx1"/>
                </a:solidFill>
                <a:latin typeface="メイリオ"/>
                <a:ea typeface="メイリオ"/>
                <a:cs typeface="メイリオ"/>
                <a:sym typeface="Helvetica"/>
              </a:rPr>
              <a:t>次世代</a:t>
            </a:r>
            <a:r>
              <a:rPr lang="ja-JP" altLang="en-US" sz="4400" dirty="0">
                <a:solidFill>
                  <a:schemeClr val="tx1"/>
                </a:solidFill>
                <a:latin typeface="メイリオ"/>
                <a:ea typeface="メイリオ"/>
                <a:cs typeface="メイリオ"/>
                <a:sym typeface="Helvetica"/>
              </a:rPr>
              <a:t>リーダーを育成</a:t>
            </a:r>
            <a:r>
              <a:rPr lang="ja-JP" altLang="en-US" sz="4400" dirty="0" smtClean="0">
                <a:solidFill>
                  <a:schemeClr val="tx1"/>
                </a:solidFill>
                <a:latin typeface="メイリオ"/>
                <a:ea typeface="メイリオ"/>
                <a:cs typeface="メイリオ"/>
                <a:sym typeface="Helvetica"/>
              </a:rPr>
              <a:t>したい企業</a:t>
            </a:r>
            <a:endParaRPr lang="en-US" altLang="ja-JP" sz="4400" dirty="0" smtClean="0">
              <a:solidFill>
                <a:schemeClr val="tx1"/>
              </a:solidFill>
              <a:latin typeface="メイリオ"/>
              <a:ea typeface="メイリオ"/>
              <a:cs typeface="メイリオ"/>
              <a:sym typeface="Helvetica"/>
            </a:endParaRPr>
          </a:p>
          <a:p>
            <a:pPr marL="571500" indent="-571500" algn="l">
              <a:spcBef>
                <a:spcPts val="2800"/>
              </a:spcBef>
              <a:buFont typeface="Arial"/>
              <a:buChar char="•"/>
              <a:defRPr sz="4200">
                <a:latin typeface="メイリオ"/>
                <a:ea typeface="メイリオ"/>
                <a:cs typeface="メイリオ"/>
                <a:sym typeface="メイリオ"/>
              </a:defRPr>
            </a:pPr>
            <a:r>
              <a:rPr lang="ja-JP" altLang="en-US" sz="4400" dirty="0" smtClean="0">
                <a:solidFill>
                  <a:schemeClr val="tx1"/>
                </a:solidFill>
                <a:latin typeface="メイリオ"/>
                <a:ea typeface="メイリオ"/>
                <a:cs typeface="メイリオ"/>
                <a:sym typeface="Helvetica"/>
              </a:rPr>
              <a:t>地方創生に関連した事業を検討している企業</a:t>
            </a:r>
            <a:endParaRPr lang="en-US" altLang="ja-JP" sz="4400" dirty="0" smtClean="0">
              <a:solidFill>
                <a:schemeClr val="tx1"/>
              </a:solidFill>
              <a:latin typeface="メイリオ"/>
              <a:ea typeface="メイリオ"/>
              <a:cs typeface="メイリオ"/>
              <a:sym typeface="Helvetica"/>
            </a:endParaRPr>
          </a:p>
          <a:p>
            <a:pPr marL="571500" indent="-571500" algn="l">
              <a:spcBef>
                <a:spcPts val="2800"/>
              </a:spcBef>
              <a:buFont typeface="Arial"/>
              <a:buChar char="•"/>
              <a:defRPr sz="4200">
                <a:latin typeface="メイリオ"/>
                <a:ea typeface="メイリオ"/>
                <a:cs typeface="メイリオ"/>
                <a:sym typeface="メイリオ"/>
              </a:defRPr>
            </a:pPr>
            <a:r>
              <a:rPr lang="ja-JP" altLang="en-US" sz="4400" dirty="0" smtClean="0">
                <a:solidFill>
                  <a:schemeClr val="tx1"/>
                </a:solidFill>
                <a:latin typeface="メイリオ"/>
                <a:ea typeface="メイリオ"/>
                <a:cs typeface="メイリオ"/>
                <a:sym typeface="Helvetica"/>
              </a:rPr>
              <a:t>自社のサービスや技術を、地域と一緒に実証するフィールドを探している企業</a:t>
            </a:r>
            <a:endParaRPr lang="en-US" altLang="ja-JP" sz="4400" dirty="0" smtClean="0">
              <a:solidFill>
                <a:schemeClr val="tx1"/>
              </a:solidFill>
              <a:latin typeface="メイリオ"/>
              <a:ea typeface="メイリオ"/>
              <a:cs typeface="メイリオ"/>
              <a:sym typeface="Helvetica"/>
            </a:endParaRPr>
          </a:p>
          <a:p>
            <a:pPr marL="571500" indent="-571500" algn="l">
              <a:spcBef>
                <a:spcPts val="2800"/>
              </a:spcBef>
              <a:buFont typeface="Arial"/>
              <a:buChar char="•"/>
              <a:defRPr sz="4200">
                <a:latin typeface="メイリオ"/>
                <a:ea typeface="メイリオ"/>
                <a:cs typeface="メイリオ"/>
                <a:sym typeface="メイリオ"/>
              </a:defRPr>
            </a:pPr>
            <a:r>
              <a:rPr lang="ja-JP" altLang="en-US" sz="4400" dirty="0" smtClean="0">
                <a:solidFill>
                  <a:schemeClr val="tx1"/>
                </a:solidFill>
                <a:latin typeface="メイリオ"/>
                <a:ea typeface="メイリオ"/>
                <a:cs typeface="メイリオ"/>
                <a:sym typeface="Helvetica"/>
              </a:rPr>
              <a:t>本業に</a:t>
            </a:r>
            <a:r>
              <a:rPr lang="ja-JP" altLang="en-US" sz="4400" dirty="0">
                <a:solidFill>
                  <a:schemeClr val="tx1"/>
                </a:solidFill>
                <a:latin typeface="メイリオ"/>
                <a:ea typeface="メイリオ"/>
                <a:cs typeface="メイリオ"/>
                <a:sym typeface="Helvetica"/>
              </a:rPr>
              <a:t>直結しない</a:t>
            </a:r>
            <a:r>
              <a:rPr lang="en-US" altLang="ja-JP" sz="4400" dirty="0">
                <a:solidFill>
                  <a:schemeClr val="tx1"/>
                </a:solidFill>
                <a:latin typeface="メイリオ"/>
                <a:ea typeface="メイリオ"/>
                <a:cs typeface="メイリオ"/>
                <a:sym typeface="Helvetica"/>
              </a:rPr>
              <a:t>CSR</a:t>
            </a:r>
            <a:r>
              <a:rPr lang="ja-JP" altLang="en-US" sz="4400" dirty="0">
                <a:solidFill>
                  <a:schemeClr val="tx1"/>
                </a:solidFill>
                <a:latin typeface="メイリオ"/>
                <a:ea typeface="メイリオ"/>
                <a:cs typeface="メイリオ"/>
                <a:sym typeface="Helvetica"/>
              </a:rPr>
              <a:t>ではなく、本業に通じた社会貢献である、</a:t>
            </a:r>
            <a:r>
              <a:rPr lang="en-US" altLang="ja-JP" sz="4400" dirty="0">
                <a:solidFill>
                  <a:schemeClr val="tx1"/>
                </a:solidFill>
                <a:latin typeface="メイリオ"/>
                <a:ea typeface="メイリオ"/>
                <a:cs typeface="メイリオ"/>
                <a:sym typeface="Helvetica"/>
              </a:rPr>
              <a:t>CSV</a:t>
            </a:r>
            <a:r>
              <a:rPr lang="ja-JP" altLang="en-US" sz="4400" dirty="0">
                <a:solidFill>
                  <a:schemeClr val="tx1"/>
                </a:solidFill>
                <a:latin typeface="メイリオ"/>
                <a:ea typeface="メイリオ"/>
                <a:cs typeface="メイリオ"/>
                <a:sym typeface="Helvetica"/>
              </a:rPr>
              <a:t>（</a:t>
            </a:r>
            <a:r>
              <a:rPr lang="en-US" altLang="ja-JP" sz="4400" dirty="0">
                <a:solidFill>
                  <a:schemeClr val="tx1"/>
                </a:solidFill>
                <a:latin typeface="メイリオ"/>
                <a:ea typeface="メイリオ"/>
                <a:cs typeface="メイリオ"/>
                <a:sym typeface="Helvetica"/>
              </a:rPr>
              <a:t>Creating Shared Value</a:t>
            </a:r>
            <a:r>
              <a:rPr lang="ja-JP" altLang="en-US" sz="4400" dirty="0">
                <a:solidFill>
                  <a:schemeClr val="tx1"/>
                </a:solidFill>
                <a:latin typeface="メイリオ"/>
                <a:ea typeface="メイリオ"/>
                <a:cs typeface="メイリオ"/>
                <a:sym typeface="Helvetica"/>
              </a:rPr>
              <a:t>）を検討したい</a:t>
            </a:r>
            <a:r>
              <a:rPr lang="ja-JP" altLang="en-US" sz="4400" dirty="0" smtClean="0">
                <a:solidFill>
                  <a:schemeClr val="tx1"/>
                </a:solidFill>
                <a:latin typeface="メイリオ"/>
                <a:ea typeface="メイリオ"/>
                <a:cs typeface="メイリオ"/>
                <a:sym typeface="Helvetica"/>
              </a:rPr>
              <a:t>企業</a:t>
            </a:r>
            <a:endParaRPr lang="en-US" altLang="ja-JP" sz="4400" dirty="0" smtClean="0">
              <a:solidFill>
                <a:schemeClr val="tx1"/>
              </a:solidFill>
              <a:latin typeface="メイリオ"/>
              <a:ea typeface="メイリオ"/>
              <a:cs typeface="メイリオ"/>
              <a:sym typeface="Helvetica"/>
            </a:endParaRPr>
          </a:p>
          <a:p>
            <a:pPr marL="571500" indent="-571500" algn="l">
              <a:spcBef>
                <a:spcPts val="2800"/>
              </a:spcBef>
              <a:buFont typeface="Arial"/>
              <a:buChar char="•"/>
              <a:defRPr sz="4200">
                <a:latin typeface="メイリオ"/>
                <a:ea typeface="メイリオ"/>
                <a:cs typeface="メイリオ"/>
                <a:sym typeface="メイリオ"/>
              </a:defRPr>
            </a:pPr>
            <a:r>
              <a:rPr lang="ja-JP" altLang="en-US" sz="4400" dirty="0" smtClean="0">
                <a:solidFill>
                  <a:schemeClr val="tx1"/>
                </a:solidFill>
                <a:latin typeface="メイリオ"/>
                <a:ea typeface="メイリオ"/>
                <a:cs typeface="メイリオ"/>
                <a:sym typeface="Helvetica"/>
              </a:rPr>
              <a:t>オープンデータや地域</a:t>
            </a:r>
            <a:r>
              <a:rPr lang="en-US" altLang="ja-JP" sz="4400" dirty="0" smtClean="0">
                <a:solidFill>
                  <a:schemeClr val="tx1"/>
                </a:solidFill>
                <a:latin typeface="メイリオ"/>
                <a:ea typeface="メイリオ"/>
                <a:cs typeface="メイリオ"/>
                <a:sym typeface="Helvetica"/>
              </a:rPr>
              <a:t>IoT</a:t>
            </a:r>
            <a:r>
              <a:rPr lang="ja-JP" altLang="en-US" sz="4400" dirty="0" smtClean="0">
                <a:solidFill>
                  <a:schemeClr val="tx1"/>
                </a:solidFill>
                <a:latin typeface="メイリオ"/>
                <a:ea typeface="メイリオ"/>
                <a:cs typeface="メイリオ"/>
                <a:sym typeface="Helvetica"/>
              </a:rPr>
              <a:t>といったトレンドに関する知見を実地で蓄えたい企業</a:t>
            </a:r>
            <a:endParaRPr lang="ja-JP" altLang="en-US" sz="4400" dirty="0">
              <a:solidFill>
                <a:schemeClr val="tx1"/>
              </a:solidFill>
              <a:latin typeface="メイリオ"/>
              <a:ea typeface="メイリオ"/>
              <a:cs typeface="メイリオ"/>
              <a:sym typeface="Helvetica"/>
            </a:endParaRPr>
          </a:p>
        </p:txBody>
      </p:sp>
    </p:spTree>
    <p:extLst>
      <p:ext uri="{BB962C8B-B14F-4D97-AF65-F5344CB8AC3E}">
        <p14:creationId xmlns:p14="http://schemas.microsoft.com/office/powerpoint/2010/main" val="3053457641"/>
      </p:ext>
    </p:extLst>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3878460" y="610172"/>
            <a:ext cx="16627080" cy="15771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400">
                <a:latin typeface="ヒラギノ角ゴ StdN"/>
                <a:ea typeface="ヒラギノ角ゴ StdN"/>
                <a:cs typeface="ヒラギノ角ゴ StdN"/>
                <a:sym typeface="ヒラギノ角ゴ StdN"/>
              </a:defRPr>
            </a:lvl1pPr>
          </a:lstStyle>
          <a:p>
            <a:r>
              <a:t>コーポレートフェローシップの仕組み</a:t>
            </a:r>
          </a:p>
        </p:txBody>
      </p:sp>
      <p:sp>
        <p:nvSpPr>
          <p:cNvPr id="425" name="Shape 425"/>
          <p:cNvSpPr/>
          <p:nvPr/>
        </p:nvSpPr>
        <p:spPr>
          <a:xfrm>
            <a:off x="6412401" y="6790154"/>
            <a:ext cx="11998014" cy="1781206"/>
          </a:xfrm>
          <a:prstGeom prst="rightArrow">
            <a:avLst>
              <a:gd name="adj1" fmla="val 55578"/>
              <a:gd name="adj2" fmla="val 54844"/>
            </a:avLst>
          </a:prstGeom>
          <a:solidFill>
            <a:srgbClr val="FFFBB9"/>
          </a:solidFill>
          <a:ln w="254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426" name="Shape 426"/>
          <p:cNvSpPr/>
          <p:nvPr/>
        </p:nvSpPr>
        <p:spPr>
          <a:xfrm>
            <a:off x="18934486" y="9903767"/>
            <a:ext cx="3854793" cy="7979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atin typeface="+mj-lt"/>
                <a:ea typeface="+mj-ea"/>
                <a:cs typeface="+mj-cs"/>
                <a:sym typeface="ヒラギノ角ゴ Pro W6"/>
              </a:defRPr>
            </a:lvl1pPr>
          </a:lstStyle>
          <a:p>
            <a:r>
              <a:t>行政、自治体</a:t>
            </a:r>
          </a:p>
        </p:txBody>
      </p:sp>
      <p:sp>
        <p:nvSpPr>
          <p:cNvPr id="427" name="Shape 427"/>
          <p:cNvSpPr/>
          <p:nvPr/>
        </p:nvSpPr>
        <p:spPr>
          <a:xfrm>
            <a:off x="913522" y="11850544"/>
            <a:ext cx="5642268" cy="7979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atin typeface="+mj-lt"/>
                <a:ea typeface="+mj-ea"/>
                <a:cs typeface="+mj-cs"/>
                <a:sym typeface="ヒラギノ角ゴ Pro W6"/>
              </a:defRPr>
            </a:lvl1pPr>
          </a:lstStyle>
          <a:p>
            <a:r>
              <a:t>企業人材</a:t>
            </a:r>
          </a:p>
        </p:txBody>
      </p:sp>
      <p:pic>
        <p:nvPicPr>
          <p:cNvPr id="428"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697040" y="2827314"/>
            <a:ext cx="1955404" cy="2355454"/>
          </a:xfrm>
          <a:custGeom>
            <a:avLst/>
            <a:gdLst/>
            <a:ahLst/>
            <a:cxnLst>
              <a:cxn ang="0">
                <a:pos x="wd2" y="hd2"/>
              </a:cxn>
              <a:cxn ang="5400000">
                <a:pos x="wd2" y="hd2"/>
              </a:cxn>
              <a:cxn ang="10800000">
                <a:pos x="wd2" y="hd2"/>
              </a:cxn>
              <a:cxn ang="16200000">
                <a:pos x="wd2" y="hd2"/>
              </a:cxn>
            </a:cxnLst>
            <a:rect l="0" t="0" r="r" b="b"/>
            <a:pathLst>
              <a:path w="21600" h="21600" extrusionOk="0">
                <a:moveTo>
                  <a:pt x="4713" y="0"/>
                </a:moveTo>
                <a:lnTo>
                  <a:pt x="2385" y="1518"/>
                </a:lnTo>
                <a:lnTo>
                  <a:pt x="57" y="3035"/>
                </a:lnTo>
                <a:lnTo>
                  <a:pt x="31" y="12319"/>
                </a:lnTo>
                <a:lnTo>
                  <a:pt x="0" y="21600"/>
                </a:lnTo>
                <a:lnTo>
                  <a:pt x="4204" y="21600"/>
                </a:lnTo>
                <a:lnTo>
                  <a:pt x="8409" y="21600"/>
                </a:lnTo>
                <a:lnTo>
                  <a:pt x="10504" y="20173"/>
                </a:lnTo>
                <a:cubicBezTo>
                  <a:pt x="11657" y="19387"/>
                  <a:pt x="12780" y="18709"/>
                  <a:pt x="12999" y="18670"/>
                </a:cubicBezTo>
                <a:cubicBezTo>
                  <a:pt x="13291" y="18618"/>
                  <a:pt x="13437" y="18985"/>
                  <a:pt x="13542" y="20042"/>
                </a:cubicBezTo>
                <a:lnTo>
                  <a:pt x="13687" y="21480"/>
                </a:lnTo>
                <a:lnTo>
                  <a:pt x="15313" y="21516"/>
                </a:lnTo>
                <a:cubicBezTo>
                  <a:pt x="16904" y="21550"/>
                  <a:pt x="16999" y="21516"/>
                  <a:pt x="19272" y="20017"/>
                </a:cubicBezTo>
                <a:lnTo>
                  <a:pt x="21600" y="18481"/>
                </a:lnTo>
                <a:lnTo>
                  <a:pt x="21587" y="9659"/>
                </a:lnTo>
                <a:cubicBezTo>
                  <a:pt x="21580" y="2705"/>
                  <a:pt x="21498" y="750"/>
                  <a:pt x="21197" y="419"/>
                </a:cubicBezTo>
                <a:cubicBezTo>
                  <a:pt x="20849" y="36"/>
                  <a:pt x="20096" y="0"/>
                  <a:pt x="12766" y="0"/>
                </a:cubicBezTo>
                <a:lnTo>
                  <a:pt x="4713" y="0"/>
                </a:lnTo>
                <a:close/>
              </a:path>
            </a:pathLst>
          </a:custGeom>
          <a:ln w="12700">
            <a:miter lim="400000"/>
          </a:ln>
        </p:spPr>
      </p:pic>
      <p:pic>
        <p:nvPicPr>
          <p:cNvPr id="429"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697040" y="5980834"/>
            <a:ext cx="1955404" cy="2355454"/>
          </a:xfrm>
          <a:custGeom>
            <a:avLst/>
            <a:gdLst/>
            <a:ahLst/>
            <a:cxnLst>
              <a:cxn ang="0">
                <a:pos x="wd2" y="hd2"/>
              </a:cxn>
              <a:cxn ang="5400000">
                <a:pos x="wd2" y="hd2"/>
              </a:cxn>
              <a:cxn ang="10800000">
                <a:pos x="wd2" y="hd2"/>
              </a:cxn>
              <a:cxn ang="16200000">
                <a:pos x="wd2" y="hd2"/>
              </a:cxn>
            </a:cxnLst>
            <a:rect l="0" t="0" r="r" b="b"/>
            <a:pathLst>
              <a:path w="21600" h="21600" extrusionOk="0">
                <a:moveTo>
                  <a:pt x="4713" y="0"/>
                </a:moveTo>
                <a:lnTo>
                  <a:pt x="2385" y="1518"/>
                </a:lnTo>
                <a:lnTo>
                  <a:pt x="57" y="3035"/>
                </a:lnTo>
                <a:lnTo>
                  <a:pt x="31" y="12319"/>
                </a:lnTo>
                <a:lnTo>
                  <a:pt x="0" y="21600"/>
                </a:lnTo>
                <a:lnTo>
                  <a:pt x="4204" y="21600"/>
                </a:lnTo>
                <a:lnTo>
                  <a:pt x="8409" y="21600"/>
                </a:lnTo>
                <a:lnTo>
                  <a:pt x="10504" y="20173"/>
                </a:lnTo>
                <a:cubicBezTo>
                  <a:pt x="11657" y="19387"/>
                  <a:pt x="12780" y="18709"/>
                  <a:pt x="12999" y="18670"/>
                </a:cubicBezTo>
                <a:cubicBezTo>
                  <a:pt x="13291" y="18618"/>
                  <a:pt x="13437" y="18985"/>
                  <a:pt x="13542" y="20042"/>
                </a:cubicBezTo>
                <a:lnTo>
                  <a:pt x="13687" y="21480"/>
                </a:lnTo>
                <a:lnTo>
                  <a:pt x="15313" y="21516"/>
                </a:lnTo>
                <a:cubicBezTo>
                  <a:pt x="16904" y="21550"/>
                  <a:pt x="16999" y="21516"/>
                  <a:pt x="19272" y="20017"/>
                </a:cubicBezTo>
                <a:lnTo>
                  <a:pt x="21600" y="18481"/>
                </a:lnTo>
                <a:lnTo>
                  <a:pt x="21587" y="9659"/>
                </a:lnTo>
                <a:cubicBezTo>
                  <a:pt x="21580" y="2705"/>
                  <a:pt x="21498" y="750"/>
                  <a:pt x="21197" y="419"/>
                </a:cubicBezTo>
                <a:cubicBezTo>
                  <a:pt x="20849" y="36"/>
                  <a:pt x="20096" y="0"/>
                  <a:pt x="12766" y="0"/>
                </a:cubicBezTo>
                <a:lnTo>
                  <a:pt x="4713" y="0"/>
                </a:lnTo>
                <a:close/>
              </a:path>
            </a:pathLst>
          </a:custGeom>
          <a:ln w="12700">
            <a:miter lim="400000"/>
          </a:ln>
        </p:spPr>
      </p:pic>
      <p:pic>
        <p:nvPicPr>
          <p:cNvPr id="430"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697040" y="9125030"/>
            <a:ext cx="1955404" cy="2355454"/>
          </a:xfrm>
          <a:custGeom>
            <a:avLst/>
            <a:gdLst/>
            <a:ahLst/>
            <a:cxnLst>
              <a:cxn ang="0">
                <a:pos x="wd2" y="hd2"/>
              </a:cxn>
              <a:cxn ang="5400000">
                <a:pos x="wd2" y="hd2"/>
              </a:cxn>
              <a:cxn ang="10800000">
                <a:pos x="wd2" y="hd2"/>
              </a:cxn>
              <a:cxn ang="16200000">
                <a:pos x="wd2" y="hd2"/>
              </a:cxn>
            </a:cxnLst>
            <a:rect l="0" t="0" r="r" b="b"/>
            <a:pathLst>
              <a:path w="21600" h="21600" extrusionOk="0">
                <a:moveTo>
                  <a:pt x="4713" y="0"/>
                </a:moveTo>
                <a:lnTo>
                  <a:pt x="2385" y="1518"/>
                </a:lnTo>
                <a:lnTo>
                  <a:pt x="57" y="3035"/>
                </a:lnTo>
                <a:lnTo>
                  <a:pt x="31" y="12319"/>
                </a:lnTo>
                <a:lnTo>
                  <a:pt x="0" y="21600"/>
                </a:lnTo>
                <a:lnTo>
                  <a:pt x="4204" y="21600"/>
                </a:lnTo>
                <a:lnTo>
                  <a:pt x="8409" y="21600"/>
                </a:lnTo>
                <a:lnTo>
                  <a:pt x="10504" y="20173"/>
                </a:lnTo>
                <a:cubicBezTo>
                  <a:pt x="11657" y="19387"/>
                  <a:pt x="12780" y="18709"/>
                  <a:pt x="12999" y="18670"/>
                </a:cubicBezTo>
                <a:cubicBezTo>
                  <a:pt x="13291" y="18618"/>
                  <a:pt x="13437" y="18985"/>
                  <a:pt x="13542" y="20042"/>
                </a:cubicBezTo>
                <a:lnTo>
                  <a:pt x="13687" y="21480"/>
                </a:lnTo>
                <a:lnTo>
                  <a:pt x="15313" y="21516"/>
                </a:lnTo>
                <a:cubicBezTo>
                  <a:pt x="16904" y="21550"/>
                  <a:pt x="16999" y="21516"/>
                  <a:pt x="19272" y="20017"/>
                </a:cubicBezTo>
                <a:lnTo>
                  <a:pt x="21600" y="18481"/>
                </a:lnTo>
                <a:lnTo>
                  <a:pt x="21587" y="9659"/>
                </a:lnTo>
                <a:cubicBezTo>
                  <a:pt x="21580" y="2705"/>
                  <a:pt x="21498" y="750"/>
                  <a:pt x="21197" y="419"/>
                </a:cubicBezTo>
                <a:cubicBezTo>
                  <a:pt x="20849" y="36"/>
                  <a:pt x="20096" y="0"/>
                  <a:pt x="12766" y="0"/>
                </a:cubicBezTo>
                <a:lnTo>
                  <a:pt x="4713" y="0"/>
                </a:lnTo>
                <a:close/>
              </a:path>
            </a:pathLst>
          </a:custGeom>
          <a:ln w="12700">
            <a:miter lim="400000"/>
          </a:ln>
        </p:spPr>
      </p:pic>
      <p:pic>
        <p:nvPicPr>
          <p:cNvPr id="431" name="dropp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83266" y="3980750"/>
            <a:ext cx="4817468" cy="2510052"/>
          </a:xfrm>
          <a:prstGeom prst="rect">
            <a:avLst/>
          </a:prstGeom>
          <a:ln w="12700">
            <a:miter lim="400000"/>
          </a:ln>
        </p:spPr>
      </p:pic>
      <p:sp>
        <p:nvSpPr>
          <p:cNvPr id="432" name="Shape 432"/>
          <p:cNvSpPr/>
          <p:nvPr/>
        </p:nvSpPr>
        <p:spPr>
          <a:xfrm>
            <a:off x="7285478" y="6233295"/>
            <a:ext cx="9813044" cy="7979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atin typeface="+mj-lt"/>
                <a:ea typeface="+mj-ea"/>
                <a:cs typeface="+mj-cs"/>
                <a:sym typeface="ヒラギノ角ゴ Pro W6"/>
              </a:defRPr>
            </a:lvl1pPr>
          </a:lstStyle>
          <a:p>
            <a:r>
              <a:t>チーム編成、マッチング、フォロー</a:t>
            </a:r>
          </a:p>
        </p:txBody>
      </p:sp>
      <p:sp>
        <p:nvSpPr>
          <p:cNvPr id="433" name="Shape 433"/>
          <p:cNvSpPr/>
          <p:nvPr/>
        </p:nvSpPr>
        <p:spPr>
          <a:xfrm>
            <a:off x="11713284" y="7281767"/>
            <a:ext cx="1422854" cy="79798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atin typeface="+mj-lt"/>
                <a:ea typeface="+mj-ea"/>
                <a:cs typeface="+mj-cs"/>
                <a:sym typeface="ヒラギノ角ゴ Pro W6"/>
              </a:defRPr>
            </a:lvl1pPr>
          </a:lstStyle>
          <a:p>
            <a:r>
              <a:t>派遣</a:t>
            </a:r>
          </a:p>
        </p:txBody>
      </p:sp>
      <p:pic>
        <p:nvPicPr>
          <p:cNvPr id="434" name="pasted-image.tiff"/>
          <p:cNvPicPr>
            <a:picLocks noChangeAspect="1"/>
          </p:cNvPicPr>
          <p:nvPr/>
        </p:nvPicPr>
        <p:blipFill>
          <a:blip r:embed="rId4">
            <a:extLst/>
          </a:blip>
          <a:stretch>
            <a:fillRect/>
          </a:stretch>
        </p:blipFill>
        <p:spPr>
          <a:xfrm>
            <a:off x="3894063" y="2857280"/>
            <a:ext cx="2295522" cy="2295521"/>
          </a:xfrm>
          <a:prstGeom prst="rect">
            <a:avLst/>
          </a:prstGeom>
          <a:ln w="12700">
            <a:miter lim="400000"/>
          </a:ln>
        </p:spPr>
      </p:pic>
      <p:pic>
        <p:nvPicPr>
          <p:cNvPr id="435" name="pasted-image.tiff"/>
          <p:cNvPicPr>
            <a:picLocks noChangeAspect="1"/>
          </p:cNvPicPr>
          <p:nvPr/>
        </p:nvPicPr>
        <p:blipFill>
          <a:blip r:embed="rId5">
            <a:extLst/>
          </a:blip>
          <a:stretch>
            <a:fillRect/>
          </a:stretch>
        </p:blipFill>
        <p:spPr>
          <a:xfrm>
            <a:off x="3894063" y="6006138"/>
            <a:ext cx="2295522" cy="2295521"/>
          </a:xfrm>
          <a:prstGeom prst="rect">
            <a:avLst/>
          </a:prstGeom>
          <a:ln w="12700">
            <a:miter lim="400000"/>
          </a:ln>
        </p:spPr>
      </p:pic>
      <p:pic>
        <p:nvPicPr>
          <p:cNvPr id="436" name="pasted-image.tiff"/>
          <p:cNvPicPr>
            <a:picLocks noChangeAspect="1"/>
          </p:cNvPicPr>
          <p:nvPr/>
        </p:nvPicPr>
        <p:blipFill>
          <a:blip r:embed="rId6">
            <a:extLst/>
          </a:blip>
          <a:stretch>
            <a:fillRect/>
          </a:stretch>
        </p:blipFill>
        <p:spPr>
          <a:xfrm>
            <a:off x="3894063" y="9154997"/>
            <a:ext cx="2295522" cy="2295521"/>
          </a:xfrm>
          <a:prstGeom prst="rect">
            <a:avLst/>
          </a:prstGeom>
          <a:ln w="12700">
            <a:miter lim="400000"/>
          </a:ln>
        </p:spPr>
      </p:pic>
      <p:pic>
        <p:nvPicPr>
          <p:cNvPr id="437" name="Landmark.png"/>
          <p:cNvPicPr>
            <a:picLocks noChangeAspect="1"/>
          </p:cNvPicPr>
          <p:nvPr/>
        </p:nvPicPr>
        <p:blipFill>
          <a:blip r:embed="rId7">
            <a:extLst/>
          </a:blip>
          <a:stretch>
            <a:fillRect/>
          </a:stretch>
        </p:blipFill>
        <p:spPr>
          <a:xfrm>
            <a:off x="18639381" y="5255057"/>
            <a:ext cx="4445103" cy="4445103"/>
          </a:xfrm>
          <a:prstGeom prst="rect">
            <a:avLst/>
          </a:prstGeom>
          <a:ln w="12700">
            <a:miter lim="400000"/>
          </a:ln>
        </p:spPr>
      </p:pic>
      <p:pic>
        <p:nvPicPr>
          <p:cNvPr id="438" name="pasted-image.tiff"/>
          <p:cNvPicPr>
            <a:picLocks noChangeAspect="1"/>
          </p:cNvPicPr>
          <p:nvPr/>
        </p:nvPicPr>
        <p:blipFill>
          <a:blip r:embed="rId8">
            <a:extLst/>
          </a:blip>
          <a:stretch>
            <a:fillRect/>
          </a:stretch>
        </p:blipFill>
        <p:spPr>
          <a:xfrm>
            <a:off x="19884180" y="7474962"/>
            <a:ext cx="1955404" cy="1834138"/>
          </a:xfrm>
          <a:prstGeom prst="rect">
            <a:avLst/>
          </a:prstGeom>
          <a:ln w="12700">
            <a:miter lim="400000"/>
          </a:ln>
        </p:spPr>
      </p:pic>
      <p:sp>
        <p:nvSpPr>
          <p:cNvPr id="439" name="Shape 439"/>
          <p:cNvSpPr/>
          <p:nvPr/>
        </p:nvSpPr>
        <p:spPr>
          <a:xfrm>
            <a:off x="7285478" y="11101773"/>
            <a:ext cx="9813044" cy="229552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atin typeface="+mj-lt"/>
                <a:ea typeface="+mj-ea"/>
                <a:cs typeface="+mj-cs"/>
                <a:sym typeface="ヒラギノ角ゴ Pro W6"/>
              </a:defRPr>
            </a:lvl1pPr>
          </a:lstStyle>
          <a:p>
            <a:r>
              <a:rPr dirty="0"/>
              <a:t>派遣期間は3ヶ月、週</a:t>
            </a:r>
            <a:r>
              <a:rPr dirty="0">
                <a:solidFill>
                  <a:srgbClr val="FF0000"/>
                </a:solidFill>
              </a:rPr>
              <a:t>1〜2</a:t>
            </a:r>
            <a:r>
              <a:rPr dirty="0"/>
              <a:t>日</a:t>
            </a:r>
          </a:p>
        </p:txBody>
      </p:sp>
      <p:sp>
        <p:nvSpPr>
          <p:cNvPr id="440" name="Shape 440"/>
          <p:cNvSpPr>
            <a:spLocks noGrp="1"/>
          </p:cNvSpPr>
          <p:nvPr>
            <p:ph type="sldNum" sz="quarter" idx="4294967295"/>
          </p:nvPr>
        </p:nvSpPr>
        <p:spPr>
          <a:xfrm>
            <a:off x="22873096" y="12937728"/>
            <a:ext cx="583145" cy="469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idx="1"/>
          </p:nvPr>
        </p:nvSpPr>
        <p:spPr/>
        <p:txBody>
          <a:bodyPr/>
          <a:lstStyle/>
          <a:p>
            <a:endParaRPr kumimoji="1" lang="ja-JP" altLang="en-US"/>
          </a:p>
        </p:txBody>
      </p:sp>
      <p:pic>
        <p:nvPicPr>
          <p:cNvPr id="4" name="図 3"/>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3157797437"/>
      </p:ext>
    </p:extLst>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 W6"/>
        <a:ea typeface="ヒラギノ角ゴ Pro W6"/>
        <a:cs typeface="ヒラギノ角ゴ Pro W6"/>
      </a:majorFont>
      <a:minorFont>
        <a:latin typeface="ヒラギノ角ゴ Pro W3"/>
        <a:ea typeface="ヒラギノ角ゴ Pro W3"/>
        <a:cs typeface="ヒラギノ角ゴ Pro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ヒラギノ角ゴ Pro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ヒラギノ角ゴ Pro W6"/>
        <a:ea typeface="ヒラギノ角ゴ Pro W6"/>
        <a:cs typeface="ヒラギノ角ゴ Pro W6"/>
      </a:majorFont>
      <a:minorFont>
        <a:latin typeface="ヒラギノ角ゴ Pro W3"/>
        <a:ea typeface="ヒラギノ角ゴ Pro W3"/>
        <a:cs typeface="ヒラギノ角ゴ Pro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ヒラギノ角ゴ Pro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mn-lt"/>
            <a:ea typeface="+mn-ea"/>
            <a:cs typeface="+mn-cs"/>
            <a:sym typeface="ヒラギノ角ゴ Pro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495</TotalTime>
  <Words>805</Words>
  <Application>Microsoft Macintosh PowerPoint</Application>
  <PresentationFormat>ユーザー設定</PresentationFormat>
  <Paragraphs>121</Paragraphs>
  <Slides>22</Slides>
  <Notes>0</Notes>
  <HiddenSlides>0</HiddenSlides>
  <MMClips>0</MMClips>
  <ScaleCrop>false</ScaleCrop>
  <HeadingPairs>
    <vt:vector size="4" baseType="variant">
      <vt:variant>
        <vt:lpstr>テーマ</vt:lpstr>
      </vt:variant>
      <vt:variant>
        <vt:i4>1</vt:i4>
      </vt:variant>
      <vt:variant>
        <vt:lpstr>スライド タイトル</vt:lpstr>
      </vt:variant>
      <vt:variant>
        <vt:i4>22</vt:i4>
      </vt:variant>
    </vt:vector>
  </HeadingPairs>
  <TitlesOfParts>
    <vt:vector size="23" baseType="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NECソリューションイノベータ 鯖江市フェロー石崎さんの成果</vt:lpstr>
      <vt:lpstr>PowerPoint プレゼンテーション</vt:lpstr>
      <vt:lpstr>PowerPoint プレゼンテーション</vt:lpstr>
      <vt:lpstr>28年度の受け入れ自治体とフェロー派遣元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関治之</dc:creator>
  <cp:lastModifiedBy>Haruyuki Seki</cp:lastModifiedBy>
  <cp:revision>8</cp:revision>
  <dcterms:modified xsi:type="dcterms:W3CDTF">2017-05-08T00:26:36Z</dcterms:modified>
</cp:coreProperties>
</file>